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4" r:id="rId1"/>
  </p:sldMasterIdLst>
  <p:sldIdLst>
    <p:sldId id="256" r:id="rId2"/>
    <p:sldId id="257" r:id="rId3"/>
    <p:sldId id="258" r:id="rId4"/>
    <p:sldId id="292"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8" r:id="rId23"/>
    <p:sldId id="290" r:id="rId24"/>
    <p:sldId id="289" r:id="rId25"/>
    <p:sldId id="291" r:id="rId26"/>
    <p:sldId id="287" r:id="rId27"/>
    <p:sldId id="278" r:id="rId28"/>
    <p:sldId id="293" r:id="rId29"/>
    <p:sldId id="280" r:id="rId30"/>
    <p:sldId id="294" r:id="rId31"/>
    <p:sldId id="281" r:id="rId32"/>
    <p:sldId id="282" r:id="rId33"/>
    <p:sldId id="283" r:id="rId34"/>
    <p:sldId id="284" r:id="rId35"/>
    <p:sldId id="285" r:id="rId36"/>
    <p:sldId id="28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key, Gina" initials="MG" lastIdx="10" clrIdx="0">
    <p:extLst>
      <p:ext uri="{19B8F6BF-5375-455C-9EA6-DF929625EA0E}">
        <p15:presenceInfo xmlns:p15="http://schemas.microsoft.com/office/powerpoint/2012/main" userId="S-1-5-21-2125796797-660828019-1501187911-309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2669"/>
    <a:srgbClr val="9BE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5" autoAdjust="0"/>
    <p:restoredTop sz="94660"/>
  </p:normalViewPr>
  <p:slideViewPr>
    <p:cSldViewPr snapToGrid="0">
      <p:cViewPr varScale="1">
        <p:scale>
          <a:sx n="109" d="100"/>
          <a:sy n="109" d="100"/>
        </p:scale>
        <p:origin x="4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86B75A-687E-405C-8A0B-8D00578BA2C3}" type="datetimeFigureOut">
              <a:rPr lang="en-US" smtClean="0"/>
              <a:pPr/>
              <a:t>10/21/22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686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63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580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754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06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52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825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460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472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5990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4746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586B75A-687E-405C-8A0B-8D00578BA2C3}" type="datetimeFigureOut">
              <a:rPr lang="en-US" smtClean="0"/>
              <a:pPr/>
              <a:t>10/21/22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6873394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crportal.hhs.gov/ocr/portal/lobby.jsf" TargetMode="External"/><Relationship Id="rId2" Type="http://schemas.openxmlformats.org/officeDocument/2006/relationships/hyperlink" Target="mailto:MHHealthAppeals@memorialhermann.org" TargetMode="External"/><Relationship Id="rId1" Type="http://schemas.openxmlformats.org/officeDocument/2006/relationships/slideLayout" Target="../slideLayouts/slideLayout7.xml"/><Relationship Id="rId4" Type="http://schemas.openxmlformats.org/officeDocument/2006/relationships/hyperlink" Target="http://www.hhs.gov/ocr/office/file/index.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5356" y="1280548"/>
            <a:ext cx="8747761" cy="3255264"/>
          </a:xfrm>
        </p:spPr>
        <p:txBody>
          <a:bodyPr>
            <a:normAutofit/>
          </a:bodyPr>
          <a:lstStyle/>
          <a:p>
            <a:pPr defTabSz="365760"/>
            <a:r>
              <a:rPr lang="en-US" sz="4000" b="1" dirty="0">
                <a:latin typeface="Calibri" panose="020F0502020204030204" pitchFamily="34" charset="0"/>
                <a:cs typeface="Calibri" panose="020F0502020204030204" pitchFamily="34" charset="0"/>
              </a:rPr>
              <a:t>2023 Memorial Hermann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Medicare </a:t>
            </a:r>
            <a:r>
              <a:rPr lang="en-US" sz="4000" b="1" i="1" dirty="0">
                <a:latin typeface="Calibri" panose="020F0502020204030204" pitchFamily="34" charset="0"/>
                <a:cs typeface="Calibri" panose="020F0502020204030204" pitchFamily="34" charset="0"/>
              </a:rPr>
              <a:t>Advantage</a:t>
            </a:r>
            <a:r>
              <a:rPr lang="en-US" sz="4000" b="1" dirty="0">
                <a:latin typeface="Calibri" panose="020F0502020204030204" pitchFamily="34" charset="0"/>
                <a:cs typeface="Calibri" panose="020F0502020204030204" pitchFamily="34" charset="0"/>
              </a:rPr>
              <a:t> HMO Plans</a:t>
            </a:r>
            <a:br>
              <a:rPr lang="en-US" sz="4000" b="1" dirty="0"/>
            </a:br>
            <a:br>
              <a:rPr lang="en-US" sz="4000" b="1" dirty="0">
                <a:latin typeface="Calibri" panose="020F0502020204030204" pitchFamily="34" charset="0"/>
                <a:cs typeface="Calibri" panose="020F0502020204030204" pitchFamily="34" charset="0"/>
              </a:rPr>
            </a:br>
            <a:endParaRPr lang="en-US" sz="4000" dirty="0">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3646205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2038161508"/>
              </p:ext>
            </p:extLst>
          </p:nvPr>
        </p:nvGraphicFramePr>
        <p:xfrm>
          <a:off x="586154" y="1207022"/>
          <a:ext cx="10980772" cy="5073100"/>
        </p:xfrm>
        <a:graphic>
          <a:graphicData uri="http://schemas.openxmlformats.org/drawingml/2006/table">
            <a:tbl>
              <a:tblPr firstRow="1" bandRow="1">
                <a:tableStyleId>{5940675A-B579-460E-94D1-54222C63F5DA}</a:tableStyleId>
              </a:tblPr>
              <a:tblGrid>
                <a:gridCol w="2872154">
                  <a:extLst>
                    <a:ext uri="{9D8B030D-6E8A-4147-A177-3AD203B41FA5}">
                      <a16:colId xmlns:a16="http://schemas.microsoft.com/office/drawing/2014/main" val="1203687286"/>
                    </a:ext>
                  </a:extLst>
                </a:gridCol>
                <a:gridCol w="1606061">
                  <a:extLst>
                    <a:ext uri="{9D8B030D-6E8A-4147-A177-3AD203B41FA5}">
                      <a16:colId xmlns:a16="http://schemas.microsoft.com/office/drawing/2014/main" val="4126334964"/>
                    </a:ext>
                  </a:extLst>
                </a:gridCol>
                <a:gridCol w="1570893">
                  <a:extLst>
                    <a:ext uri="{9D8B030D-6E8A-4147-A177-3AD203B41FA5}">
                      <a16:colId xmlns:a16="http://schemas.microsoft.com/office/drawing/2014/main" val="603962084"/>
                    </a:ext>
                  </a:extLst>
                </a:gridCol>
                <a:gridCol w="1863969">
                  <a:extLst>
                    <a:ext uri="{9D8B030D-6E8A-4147-A177-3AD203B41FA5}">
                      <a16:colId xmlns:a16="http://schemas.microsoft.com/office/drawing/2014/main" val="1959703701"/>
                    </a:ext>
                  </a:extLst>
                </a:gridCol>
                <a:gridCol w="3067695">
                  <a:extLst>
                    <a:ext uri="{9D8B030D-6E8A-4147-A177-3AD203B41FA5}">
                      <a16:colId xmlns:a16="http://schemas.microsoft.com/office/drawing/2014/main" val="2540463529"/>
                    </a:ext>
                  </a:extLst>
                </a:gridCol>
              </a:tblGrid>
              <a:tr h="767025">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1000"/>
                        </a:spcAft>
                      </a:pPr>
                      <a:r>
                        <a:rPr lang="en-US" sz="1800" b="1" dirty="0">
                          <a:effectLst/>
                          <a:latin typeface="Calibri" panose="020F0502020204030204" pitchFamily="34" charset="0"/>
                          <a:cs typeface="Calibri" panose="020F0502020204030204" pitchFamily="34" charset="0"/>
                        </a:rPr>
                        <a:t>Plus 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153266">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Inpatient Hospital Coverage</a:t>
                      </a:r>
                      <a:endParaRPr lang="en-US" sz="1500" b="1" dirty="0">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$350</a:t>
                      </a:r>
                      <a:r>
                        <a:rPr lang="en-US" sz="1300" baseline="0" dirty="0">
                          <a:effectLst/>
                          <a:latin typeface="Calibri" panose="020F0502020204030204" pitchFamily="34" charset="0"/>
                          <a:cs typeface="Calibri" panose="020F0502020204030204" pitchFamily="34" charset="0"/>
                        </a:rPr>
                        <a:t> per stay</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$350</a:t>
                      </a:r>
                      <a:r>
                        <a:rPr lang="en-US" sz="1300" baseline="0" dirty="0">
                          <a:effectLst/>
                          <a:latin typeface="Calibri" panose="020F0502020204030204" pitchFamily="34" charset="0"/>
                          <a:cs typeface="Calibri" panose="020F0502020204030204" pitchFamily="34" charset="0"/>
                        </a:rPr>
                        <a:t> per stay</a:t>
                      </a:r>
                      <a:r>
                        <a:rPr lang="en-US" sz="1300" dirty="0">
                          <a:effectLst/>
                          <a:latin typeface="Calibri" panose="020F0502020204030204" pitchFamily="34" charset="0"/>
                          <a:cs typeface="Calibri" panose="020F0502020204030204" pitchFamily="34" charset="0"/>
                        </a:rPr>
                        <a: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r>
                        <a:rPr lang="en-US" sz="1300" dirty="0">
                          <a:latin typeface="Calibri" panose="020F0502020204030204" pitchFamily="34" charset="0"/>
                          <a:cs typeface="Calibri" panose="020F0502020204030204" pitchFamily="34" charset="0"/>
                        </a:rPr>
                        <a:t>You</a:t>
                      </a:r>
                      <a:r>
                        <a:rPr lang="en-US" sz="1300" baseline="0" dirty="0">
                          <a:latin typeface="Calibri" panose="020F0502020204030204" pitchFamily="34" charset="0"/>
                          <a:cs typeface="Calibri" panose="020F0502020204030204" pitchFamily="34" charset="0"/>
                        </a:rPr>
                        <a:t> pay $500 per stay. </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Our plans cover an unlimited number of days for an inpatient hospital stay.</a:t>
                      </a:r>
                      <a:r>
                        <a:rPr lang="en-US" sz="1300" baseline="0" dirty="0">
                          <a:solidFill>
                            <a:schemeClr val="tx1"/>
                          </a:solidFill>
                          <a:effectLst/>
                          <a:latin typeface="Calibri" panose="020F0502020204030204" pitchFamily="34" charset="0"/>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Requires prior authorization.</a:t>
                      </a:r>
                    </a:p>
                  </a:txBody>
                  <a:tcPr marL="20803" marR="20803" marT="0" marB="0">
                    <a:solidFill>
                      <a:schemeClr val="bg1"/>
                    </a:solidFill>
                  </a:tcPr>
                </a:tc>
                <a:extLst>
                  <a:ext uri="{0D108BD9-81ED-4DB2-BD59-A6C34878D82A}">
                    <a16:rowId xmlns:a16="http://schemas.microsoft.com/office/drawing/2014/main" val="332395276"/>
                  </a:ext>
                </a:extLst>
              </a:tr>
              <a:tr h="7089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effectLst/>
                          <a:latin typeface="Calibri" panose="020F0502020204030204" pitchFamily="34" charset="0"/>
                          <a:cs typeface="Calibri" panose="020F0502020204030204" pitchFamily="34" charset="0"/>
                        </a:rPr>
                        <a:t>Outpatient Hospital Coverage</a:t>
                      </a:r>
                      <a:endParaRPr lang="en-US" sz="1500" b="1" dirty="0">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You pay  $200 for each</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Medicare-covered outpatient</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hospital facility visit.</a:t>
                      </a:r>
                    </a:p>
                  </a:txBody>
                  <a:tcPr marL="20803" marR="20803" marT="0" marB="0">
                    <a:solidFill>
                      <a:schemeClr val="bg1"/>
                    </a:solidFill>
                  </a:tcPr>
                </a:tc>
                <a:tc>
                  <a:txBody>
                    <a:bodyPr/>
                    <a:lstStyle/>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You pay $200 for each</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Medicare-covered outpatient</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hospital facility visit.</a:t>
                      </a:r>
                    </a:p>
                  </a:txBody>
                  <a:tcPr marL="20803" marR="20803"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$200 for each</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Medicare-covered outpatient</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hospital facility visit.</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extLst>
                  <a:ext uri="{0D108BD9-81ED-4DB2-BD59-A6C34878D82A}">
                    <a16:rowId xmlns:a16="http://schemas.microsoft.com/office/drawing/2014/main" val="1954391376"/>
                  </a:ext>
                </a:extLst>
              </a:tr>
              <a:tr h="1900017">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­­­Doctors Visits </a:t>
                      </a:r>
                      <a:br>
                        <a:rPr lang="en-US" sz="1500" b="1" dirty="0">
                          <a:effectLst/>
                          <a:latin typeface="Calibri" panose="020F0502020204030204" pitchFamily="34" charset="0"/>
                          <a:cs typeface="Calibri" panose="020F0502020204030204" pitchFamily="34" charset="0"/>
                        </a:rPr>
                      </a:b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Primary Care Physician Visit: </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$0 per visit</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Specialist Visit: </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Primary Care Physician Visit: </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$0 per visit</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Specialist Visit: </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$20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Primary Care Physician Visit: </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$0 per visit</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Specialist Visit: </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$30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For detailed information regarding additional in office cost shares by Physician/Specialist, see the Medical Benefits Chart in Chapter 4 of the Evidence of Coverage (EOC).</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Please note: With limited exceptions,</a:t>
                      </a:r>
                      <a:r>
                        <a:rPr lang="en-US" sz="1300" baseline="0" dirty="0">
                          <a:effectLst/>
                          <a:latin typeface="Calibri" panose="020F0502020204030204" pitchFamily="34" charset="0"/>
                          <a:cs typeface="Calibri" panose="020F0502020204030204" pitchFamily="34" charset="0"/>
                        </a:rPr>
                        <a:t> you must receive care from network providers. </a:t>
                      </a: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2755814815"/>
                  </a:ext>
                </a:extLst>
              </a:tr>
            </a:tbl>
          </a:graphicData>
        </a:graphic>
      </p:graphicFrame>
      <p:sp>
        <p:nvSpPr>
          <p:cNvPr id="6" name="Title 1"/>
          <p:cNvSpPr>
            <a:spLocks noGrp="1"/>
          </p:cNvSpPr>
          <p:nvPr>
            <p:ph type="title"/>
          </p:nvPr>
        </p:nvSpPr>
        <p:spPr>
          <a:xfrm>
            <a:off x="-1795272" y="121045"/>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2379910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a:graphicFrameLocks noGrp="1"/>
          </p:cNvGraphicFramePr>
          <p:nvPr>
            <p:ph idx="1"/>
            <p:extLst>
              <p:ext uri="{D42A27DB-BD31-4B8C-83A1-F6EECF244321}">
                <p14:modId xmlns:p14="http://schemas.microsoft.com/office/powerpoint/2010/main" val="3908202950"/>
              </p:ext>
            </p:extLst>
          </p:nvPr>
        </p:nvGraphicFramePr>
        <p:xfrm>
          <a:off x="814389" y="1368510"/>
          <a:ext cx="10487024" cy="4751331"/>
        </p:xfrm>
        <a:graphic>
          <a:graphicData uri="http://schemas.openxmlformats.org/drawingml/2006/table">
            <a:tbl>
              <a:tblPr firstRow="1" bandRow="1">
                <a:tableStyleId>{5940675A-B579-460E-94D1-54222C63F5DA}</a:tableStyleId>
              </a:tblPr>
              <a:tblGrid>
                <a:gridCol w="1714499">
                  <a:extLst>
                    <a:ext uri="{9D8B030D-6E8A-4147-A177-3AD203B41FA5}">
                      <a16:colId xmlns:a16="http://schemas.microsoft.com/office/drawing/2014/main" val="1203687286"/>
                    </a:ext>
                  </a:extLst>
                </a:gridCol>
                <a:gridCol w="1628775">
                  <a:extLst>
                    <a:ext uri="{9D8B030D-6E8A-4147-A177-3AD203B41FA5}">
                      <a16:colId xmlns:a16="http://schemas.microsoft.com/office/drawing/2014/main" val="4126334964"/>
                    </a:ext>
                  </a:extLst>
                </a:gridCol>
                <a:gridCol w="1794021">
                  <a:extLst>
                    <a:ext uri="{9D8B030D-6E8A-4147-A177-3AD203B41FA5}">
                      <a16:colId xmlns:a16="http://schemas.microsoft.com/office/drawing/2014/main" val="603962084"/>
                    </a:ext>
                  </a:extLst>
                </a:gridCol>
                <a:gridCol w="1829763">
                  <a:extLst>
                    <a:ext uri="{9D8B030D-6E8A-4147-A177-3AD203B41FA5}">
                      <a16:colId xmlns:a16="http://schemas.microsoft.com/office/drawing/2014/main" val="1368669909"/>
                    </a:ext>
                  </a:extLst>
                </a:gridCol>
                <a:gridCol w="3519966">
                  <a:extLst>
                    <a:ext uri="{9D8B030D-6E8A-4147-A177-3AD203B41FA5}">
                      <a16:colId xmlns:a16="http://schemas.microsoft.com/office/drawing/2014/main" val="2540463529"/>
                    </a:ext>
                  </a:extLst>
                </a:gridCol>
              </a:tblGrid>
              <a:tr h="633706">
                <a:tc>
                  <a:txBody>
                    <a:bodyPr/>
                    <a:lstStyle/>
                    <a:p>
                      <a:pPr marL="0" marR="0" algn="ctr">
                        <a:lnSpc>
                          <a:spcPct val="115000"/>
                        </a:lnSpc>
                        <a:spcBef>
                          <a:spcPts val="0"/>
                        </a:spcBef>
                        <a:spcAft>
                          <a:spcPts val="1000"/>
                        </a:spcAft>
                      </a:pPr>
                      <a:r>
                        <a:rPr lang="en-US" sz="1800" b="1" dirty="0">
                          <a:effectLst/>
                        </a:rPr>
                        <a:t>Benefit</a:t>
                      </a:r>
                      <a:endParaRPr lang="en-US" sz="1800" b="1" dirty="0">
                        <a:solidFill>
                          <a:srgbClr val="002060"/>
                        </a:solidFill>
                        <a:effectLst/>
                        <a:latin typeface="+mn-lt"/>
                        <a:ea typeface="Calibri"/>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rPr>
                        <a:t>HMO Plan</a:t>
                      </a:r>
                      <a:endParaRPr lang="en-US" sz="1800" b="1" dirty="0">
                        <a:solidFill>
                          <a:srgbClr val="002060"/>
                        </a:solidFill>
                        <a:effectLst/>
                        <a:latin typeface="+mn-lt"/>
                        <a:ea typeface="Calibri"/>
                        <a:cs typeface="Times New Roman"/>
                      </a:endParaRPr>
                    </a:p>
                  </a:txBody>
                  <a:tcPr marL="68580" marR="68580" marT="0" marB="0" anchor="ctr">
                    <a:solidFill>
                      <a:srgbClr val="EBC453"/>
                    </a:solidFill>
                  </a:tcPr>
                </a:tc>
                <a:tc>
                  <a:txBody>
                    <a:bodyPr/>
                    <a:lstStyle/>
                    <a:p>
                      <a:pPr marL="0" marR="0" algn="ctr">
                        <a:lnSpc>
                          <a:spcPct val="100000"/>
                        </a:lnSpc>
                        <a:spcBef>
                          <a:spcPts val="0"/>
                        </a:spcBef>
                        <a:spcAft>
                          <a:spcPts val="1000"/>
                        </a:spcAft>
                      </a:pPr>
                      <a:r>
                        <a:rPr lang="en-US" sz="1800" b="1" dirty="0">
                          <a:effectLst/>
                          <a:latin typeface="Calibri" panose="020F0502020204030204" pitchFamily="34" charset="0"/>
                          <a:cs typeface="Calibri" panose="020F0502020204030204" pitchFamily="34" charset="0"/>
                        </a:rPr>
                        <a:t>Plus 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rPr>
                        <a:t>What you should know</a:t>
                      </a:r>
                      <a:endParaRPr lang="en-US" sz="1800" b="1" dirty="0">
                        <a:solidFill>
                          <a:srgbClr val="002060"/>
                        </a:solidFill>
                        <a:effectLst/>
                        <a:latin typeface="+mn-lt"/>
                        <a:ea typeface="Calibri"/>
                        <a:cs typeface="Times New Roman"/>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2143145">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Preventive Care</a:t>
                      </a:r>
                    </a:p>
                  </a:txBody>
                  <a:tcPr marL="20803" marR="20803"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r>
                        <a:rPr lang="en-US" sz="1300" dirty="0">
                          <a:latin typeface="Calibri" panose="020F0502020204030204" pitchFamily="34" charset="0"/>
                          <a:cs typeface="Calibri" panose="020F0502020204030204" pitchFamily="34" charset="0"/>
                        </a:rPr>
                        <a:t>You</a:t>
                      </a:r>
                      <a:r>
                        <a:rPr lang="en-US" sz="1300" baseline="0" dirty="0">
                          <a:latin typeface="Calibri" panose="020F0502020204030204" pitchFamily="34" charset="0"/>
                          <a:cs typeface="Calibri" panose="020F0502020204030204" pitchFamily="34" charset="0"/>
                        </a:rPr>
                        <a:t> pay nothing </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Any additional preventive services approved by Medicare during the contract year will be covered.</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For Colorectal Cancer Screenings, please note that a colonoscopy or sigmoidoscopy conducted for polyp removal or biopsy is a surgical procedure subject to the outpatient surgery cost sharing described later in this benefit grid.</a:t>
                      </a: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r h="642642">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Emergency</a:t>
                      </a:r>
                      <a:r>
                        <a:rPr lang="en-US" sz="1500" b="1" baseline="0" dirty="0">
                          <a:effectLst/>
                          <a:latin typeface="Calibri" panose="020F0502020204030204" pitchFamily="34" charset="0"/>
                          <a:cs typeface="Calibri" panose="020F0502020204030204" pitchFamily="34" charset="0"/>
                        </a:rPr>
                        <a:t> Care</a:t>
                      </a:r>
                      <a:endParaRPr lang="en-US" sz="1500" b="1" dirty="0">
                        <a:effectLst/>
                        <a:latin typeface="Calibri" panose="020F0502020204030204" pitchFamily="34" charset="0"/>
                        <a:cs typeface="Calibri" panose="020F0502020204030204" pitchFamily="34" charset="0"/>
                      </a:endParaRPr>
                    </a:p>
                  </a:txBody>
                  <a:tcPr marL="20803" marR="20803"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$125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$125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$125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If you are admitted to the hospital within 48 hours, you do not have to pay your share</a:t>
                      </a:r>
                      <a:r>
                        <a:rPr lang="en-US" sz="1300" baseline="0" dirty="0">
                          <a:effectLst/>
                          <a:latin typeface="Calibri" panose="020F0502020204030204" pitchFamily="34" charset="0"/>
                          <a:cs typeface="Calibri" panose="020F0502020204030204" pitchFamily="34" charset="0"/>
                        </a:rPr>
                        <a:t> of the cost </a:t>
                      </a:r>
                      <a:r>
                        <a:rPr lang="en-US" sz="1300" dirty="0">
                          <a:effectLst/>
                          <a:latin typeface="Calibri" panose="020F0502020204030204" pitchFamily="34" charset="0"/>
                          <a:cs typeface="Calibri" panose="020F0502020204030204" pitchFamily="34" charset="0"/>
                        </a:rPr>
                        <a:t>for emergency care.</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1304364">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Urgent Care</a:t>
                      </a:r>
                    </a:p>
                  </a:txBody>
                  <a:tcPr marL="20803" marR="20803"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$25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2755814815"/>
                  </a:ext>
                </a:extLst>
              </a:tr>
            </a:tbl>
          </a:graphicData>
        </a:graphic>
      </p:graphicFrame>
      <p:sp>
        <p:nvSpPr>
          <p:cNvPr id="5"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101818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1964218699"/>
              </p:ext>
            </p:extLst>
          </p:nvPr>
        </p:nvGraphicFramePr>
        <p:xfrm>
          <a:off x="914400" y="1590743"/>
          <a:ext cx="10458323" cy="4043810"/>
        </p:xfrm>
        <a:graphic>
          <a:graphicData uri="http://schemas.openxmlformats.org/drawingml/2006/table">
            <a:tbl>
              <a:tblPr firstRow="1" bandRow="1">
                <a:tableStyleId>{5940675A-B579-460E-94D1-54222C63F5DA}</a:tableStyleId>
              </a:tblPr>
              <a:tblGrid>
                <a:gridCol w="2386576">
                  <a:extLst>
                    <a:ext uri="{9D8B030D-6E8A-4147-A177-3AD203B41FA5}">
                      <a16:colId xmlns:a16="http://schemas.microsoft.com/office/drawing/2014/main" val="1203687286"/>
                    </a:ext>
                  </a:extLst>
                </a:gridCol>
                <a:gridCol w="1928249">
                  <a:extLst>
                    <a:ext uri="{9D8B030D-6E8A-4147-A177-3AD203B41FA5}">
                      <a16:colId xmlns:a16="http://schemas.microsoft.com/office/drawing/2014/main" val="4126334964"/>
                    </a:ext>
                  </a:extLst>
                </a:gridCol>
                <a:gridCol w="1628775">
                  <a:extLst>
                    <a:ext uri="{9D8B030D-6E8A-4147-A177-3AD203B41FA5}">
                      <a16:colId xmlns:a16="http://schemas.microsoft.com/office/drawing/2014/main" val="603962084"/>
                    </a:ext>
                  </a:extLst>
                </a:gridCol>
                <a:gridCol w="2085975">
                  <a:extLst>
                    <a:ext uri="{9D8B030D-6E8A-4147-A177-3AD203B41FA5}">
                      <a16:colId xmlns:a16="http://schemas.microsoft.com/office/drawing/2014/main" val="348295168"/>
                    </a:ext>
                  </a:extLst>
                </a:gridCol>
                <a:gridCol w="2428748">
                  <a:extLst>
                    <a:ext uri="{9D8B030D-6E8A-4147-A177-3AD203B41FA5}">
                      <a16:colId xmlns:a16="http://schemas.microsoft.com/office/drawing/2014/main" val="2540463529"/>
                    </a:ext>
                  </a:extLst>
                </a:gridCol>
              </a:tblGrid>
              <a:tr h="674009">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00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1000"/>
                        </a:spcAft>
                      </a:pPr>
                      <a:r>
                        <a:rPr lang="en-US" sz="1800" b="1" dirty="0">
                          <a:effectLst/>
                          <a:latin typeface="Calibri" panose="020F0502020204030204" pitchFamily="34" charset="0"/>
                          <a:cs typeface="Calibri" panose="020F0502020204030204" pitchFamily="34" charset="0"/>
                        </a:rPr>
                        <a:t>Plus 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779113">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Diagnostic</a:t>
                      </a:r>
                      <a:r>
                        <a:rPr lang="en-US" sz="1500" b="1" baseline="0" dirty="0">
                          <a:effectLst/>
                          <a:latin typeface="Calibri" panose="020F0502020204030204" pitchFamily="34" charset="0"/>
                          <a:cs typeface="Calibri" panose="020F0502020204030204" pitchFamily="34" charset="0"/>
                        </a:rPr>
                        <a:t> </a:t>
                      </a:r>
                      <a:r>
                        <a:rPr lang="en-US" sz="1500" b="1" dirty="0">
                          <a:effectLst/>
                          <a:latin typeface="Calibri" panose="020F0502020204030204" pitchFamily="34" charset="0"/>
                          <a:cs typeface="Calibri" panose="020F0502020204030204" pitchFamily="34" charset="0"/>
                        </a:rPr>
                        <a:t>Labs</a:t>
                      </a:r>
                      <a:endParaRPr lang="en-US" sz="15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r>
                        <a:rPr lang="en-US" sz="1300" dirty="0">
                          <a:latin typeface="Calibri" panose="020F0502020204030204" pitchFamily="34" charset="0"/>
                          <a:cs typeface="Calibri" panose="020F0502020204030204" pitchFamily="34" charset="0"/>
                        </a:rPr>
                        <a:t>You</a:t>
                      </a:r>
                      <a:r>
                        <a:rPr lang="en-US" sz="1300" baseline="0" dirty="0">
                          <a:latin typeface="Calibri" panose="020F0502020204030204" pitchFamily="34" charset="0"/>
                          <a:cs typeface="Calibri" panose="020F0502020204030204" pitchFamily="34" charset="0"/>
                        </a:rPr>
                        <a:t> pay nothing </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effectLst/>
                          <a:latin typeface="Calibri" panose="020F0502020204030204" pitchFamily="34" charset="0"/>
                          <a:cs typeface="Calibri" panose="020F0502020204030204" pitchFamily="34" charset="0"/>
                        </a:rPr>
                        <a:t>Costs for these services may be different if received in an outpatient surgery setting.</a:t>
                      </a:r>
                    </a:p>
                  </a:txBody>
                  <a:tcPr marL="68580" marR="68580" marT="0" marB="0">
                    <a:solidFill>
                      <a:schemeClr val="bg1"/>
                    </a:solidFill>
                  </a:tcPr>
                </a:tc>
                <a:extLst>
                  <a:ext uri="{0D108BD9-81ED-4DB2-BD59-A6C34878D82A}">
                    <a16:rowId xmlns:a16="http://schemas.microsoft.com/office/drawing/2014/main" val="332395276"/>
                  </a:ext>
                </a:extLst>
              </a:tr>
              <a:tr h="755755">
                <a:tc>
                  <a:txBody>
                    <a:bodyPr/>
                    <a:lstStyle/>
                    <a:p>
                      <a:pPr marL="0" marR="0" algn="l">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Diagnostic Radiology Services (such as MRIs, CT and PET scans)</a:t>
                      </a:r>
                    </a:p>
                  </a:txBody>
                  <a:tcPr marL="68580" marR="68580" marT="0" marB="0"/>
                </a:tc>
                <a:tc>
                  <a:txBody>
                    <a:bodyPr/>
                    <a:lstStyle/>
                    <a:p>
                      <a:pPr marL="0" marR="0">
                        <a:lnSpc>
                          <a:spcPct val="115000"/>
                        </a:lnSpc>
                        <a:spcBef>
                          <a:spcPts val="0"/>
                        </a:spcBef>
                        <a:spcAft>
                          <a:spcPts val="0"/>
                        </a:spcAft>
                      </a:pPr>
                      <a:r>
                        <a:rPr lang="en-US" sz="1300" i="0" baseline="0" dirty="0">
                          <a:solidFill>
                            <a:schemeClr val="tx1"/>
                          </a:solidFill>
                          <a:effectLst/>
                          <a:latin typeface="Calibri" panose="020F0502020204030204" pitchFamily="34" charset="0"/>
                          <a:ea typeface="Calibri"/>
                          <a:cs typeface="Calibri" panose="020F0502020204030204" pitchFamily="34" charset="0"/>
                        </a:rPr>
                        <a:t>You pay $150 per test/procedure</a:t>
                      </a:r>
                    </a:p>
                  </a:txBody>
                  <a:tcPr marL="68580" marR="68580" marT="0" marB="0">
                    <a:solidFill>
                      <a:schemeClr val="bg1"/>
                    </a:solidFill>
                  </a:tcPr>
                </a:tc>
                <a:tc>
                  <a:txBody>
                    <a:bodyPr/>
                    <a:lstStyle/>
                    <a:p>
                      <a:pPr marL="0" marR="0">
                        <a:lnSpc>
                          <a:spcPct val="115000"/>
                        </a:lnSpc>
                        <a:spcBef>
                          <a:spcPts val="0"/>
                        </a:spcBef>
                        <a:spcAft>
                          <a:spcPts val="0"/>
                        </a:spcAft>
                      </a:pPr>
                      <a:r>
                        <a:rPr lang="en-US" sz="1300" i="0" baseline="0" dirty="0">
                          <a:solidFill>
                            <a:schemeClr val="tx1"/>
                          </a:solidFill>
                          <a:effectLst/>
                          <a:latin typeface="Calibri" panose="020F0502020204030204" pitchFamily="34" charset="0"/>
                          <a:ea typeface="Calibri"/>
                          <a:cs typeface="Calibri" panose="020F0502020204030204" pitchFamily="34" charset="0"/>
                        </a:rPr>
                        <a:t>You pay $150 per test/procedure</a:t>
                      </a: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300" i="0" baseline="0" dirty="0">
                          <a:solidFill>
                            <a:schemeClr val="tx1"/>
                          </a:solidFill>
                          <a:effectLst/>
                          <a:latin typeface="Calibri" panose="020F0502020204030204" pitchFamily="34" charset="0"/>
                          <a:ea typeface="Calibri"/>
                          <a:cs typeface="Calibri" panose="020F0502020204030204" pitchFamily="34" charset="0"/>
                        </a:rPr>
                        <a:t>You pay $150 per test/procedure</a:t>
                      </a:r>
                    </a:p>
                    <a:p>
                      <a:pPr marL="0" marR="0">
                        <a:lnSpc>
                          <a:spcPct val="115000"/>
                        </a:lnSpc>
                        <a:spcBef>
                          <a:spcPts val="0"/>
                        </a:spcBef>
                        <a:spcAft>
                          <a:spcPts val="0"/>
                        </a:spcAft>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300" i="0" dirty="0">
                          <a:solidFill>
                            <a:schemeClr val="tx1"/>
                          </a:solidFill>
                          <a:effectLst/>
                          <a:latin typeface="Calibri" panose="020F0502020204030204" pitchFamily="34" charset="0"/>
                          <a:ea typeface="Calibri"/>
                          <a:cs typeface="Calibri" panose="020F0502020204030204" pitchFamily="34" charset="0"/>
                        </a:rPr>
                        <a:t>Prior Authorization required</a:t>
                      </a:r>
                      <a:r>
                        <a:rPr lang="en-US" sz="1300" i="0" baseline="0" dirty="0">
                          <a:solidFill>
                            <a:schemeClr val="tx1"/>
                          </a:solidFill>
                          <a:effectLst/>
                          <a:latin typeface="Calibri" panose="020F0502020204030204" pitchFamily="34" charset="0"/>
                          <a:ea typeface="Calibri"/>
                          <a:cs typeface="Calibri" panose="020F0502020204030204" pitchFamily="34" charset="0"/>
                        </a:rPr>
                        <a:t> for diagnostic r</a:t>
                      </a:r>
                      <a:r>
                        <a:rPr lang="en-US" sz="1300" i="0" dirty="0">
                          <a:solidFill>
                            <a:schemeClr val="tx1"/>
                          </a:solidFill>
                          <a:effectLst/>
                          <a:latin typeface="Calibri" panose="020F0502020204030204" pitchFamily="34" charset="0"/>
                          <a:ea typeface="Calibri"/>
                          <a:cs typeface="Calibri" panose="020F0502020204030204" pitchFamily="34" charset="0"/>
                        </a:rPr>
                        <a:t>adiology services</a:t>
                      </a:r>
                      <a:r>
                        <a:rPr lang="en-US" sz="1300" i="0" baseline="0" dirty="0">
                          <a:solidFill>
                            <a:schemeClr val="tx1"/>
                          </a:solidFill>
                          <a:effectLst/>
                          <a:latin typeface="Calibri" panose="020F0502020204030204" pitchFamily="34" charset="0"/>
                          <a:ea typeface="Calibri"/>
                          <a:cs typeface="Calibri" panose="020F0502020204030204" pitchFamily="34" charset="0"/>
                        </a:rPr>
                        <a:t>.</a:t>
                      </a:r>
                      <a:endParaRPr lang="en-US" sz="1300" i="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extLst>
                  <a:ext uri="{0D108BD9-81ED-4DB2-BD59-A6C34878D82A}">
                    <a16:rowId xmlns:a16="http://schemas.microsoft.com/office/drawing/2014/main" val="2755814815"/>
                  </a:ext>
                </a:extLst>
              </a:tr>
              <a:tr h="5814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effectLst/>
                          <a:latin typeface="Calibri" panose="020F0502020204030204" pitchFamily="34" charset="0"/>
                          <a:cs typeface="Calibri" panose="020F0502020204030204" pitchFamily="34" charset="0"/>
                        </a:rPr>
                        <a:t>Lab Services</a:t>
                      </a: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$0 per lab service</a:t>
                      </a:r>
                    </a:p>
                  </a:txBody>
                  <a:tcPr marL="68580" marR="68580"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$0 per lab service</a:t>
                      </a:r>
                    </a:p>
                  </a:txBody>
                  <a:tcPr marL="68580" marR="68580" marT="0" marB="0"/>
                </a:tc>
                <a:tc>
                  <a: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$0 per lab service</a:t>
                      </a:r>
                    </a:p>
                    <a:p>
                      <a:pPr marL="0" marR="0" algn="ctr">
                        <a:lnSpc>
                          <a:spcPct val="100000"/>
                        </a:lnSpc>
                        <a:spcBef>
                          <a:spcPts val="0"/>
                        </a:spcBef>
                        <a:spcAft>
                          <a:spcPts val="1000"/>
                        </a:spcAft>
                      </a:pP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3294067427"/>
                  </a:ext>
                </a:extLst>
              </a:tr>
              <a:tr h="727586">
                <a:tc>
                  <a:txBody>
                    <a:bodyPr/>
                    <a:lstStyle/>
                    <a:p>
                      <a:pPr marL="0" marR="0" algn="l">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Therapeutic radiology services (such as radiation treatment for cancer)</a:t>
                      </a: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$25 per</a:t>
                      </a:r>
                      <a:r>
                        <a:rPr lang="en-US" sz="1300" baseline="0" dirty="0">
                          <a:solidFill>
                            <a:schemeClr val="tx1"/>
                          </a:solidFill>
                          <a:effectLst/>
                          <a:latin typeface="Calibri" panose="020F0502020204030204" pitchFamily="34" charset="0"/>
                          <a:ea typeface="Calibri"/>
                          <a:cs typeface="Calibri" panose="020F0502020204030204" pitchFamily="34" charset="0"/>
                        </a:rPr>
                        <a:t> session</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$25 per</a:t>
                      </a:r>
                      <a:r>
                        <a:rPr lang="en-US" sz="1300" baseline="0" dirty="0">
                          <a:solidFill>
                            <a:schemeClr val="tx1"/>
                          </a:solidFill>
                          <a:effectLst/>
                          <a:latin typeface="Calibri" panose="020F0502020204030204" pitchFamily="34" charset="0"/>
                          <a:ea typeface="Calibri"/>
                          <a:cs typeface="Calibri" panose="020F0502020204030204" pitchFamily="34" charset="0"/>
                        </a:rPr>
                        <a:t> session</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$25 per</a:t>
                      </a:r>
                      <a:r>
                        <a:rPr lang="en-US" sz="1300" baseline="0" dirty="0">
                          <a:solidFill>
                            <a:schemeClr val="tx1"/>
                          </a:solidFill>
                          <a:effectLst/>
                          <a:latin typeface="Calibri" panose="020F0502020204030204" pitchFamily="34" charset="0"/>
                          <a:ea typeface="Calibri"/>
                          <a:cs typeface="Calibri" panose="020F0502020204030204" pitchFamily="34" charset="0"/>
                        </a:rPr>
                        <a:t> session</a:t>
                      </a:r>
                      <a:endParaRPr lang="en-US" sz="1300" dirty="0">
                        <a:solidFill>
                          <a:schemeClr val="tx1"/>
                        </a:solidFill>
                        <a:effectLst/>
                        <a:latin typeface="Calibri" panose="020F0502020204030204" pitchFamily="34" charset="0"/>
                        <a:ea typeface="Calibri"/>
                        <a:cs typeface="Calibri" panose="020F0502020204030204" pitchFamily="34" charset="0"/>
                      </a:endParaRPr>
                    </a:p>
                    <a:p>
                      <a:endParaRPr lang="en-US" sz="1300" dirty="0">
                        <a:latin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2505330806"/>
                  </a:ext>
                </a:extLst>
              </a:tr>
              <a:tr h="507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effectLst/>
                          <a:latin typeface="Calibri" panose="020F0502020204030204" pitchFamily="34" charset="0"/>
                          <a:cs typeface="Calibri" panose="020F0502020204030204" pitchFamily="34" charset="0"/>
                        </a:rPr>
                        <a:t>Outpatient X-rays</a:t>
                      </a: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$0 per x-ray</a:t>
                      </a:r>
                    </a:p>
                  </a:txBody>
                  <a:tcPr marL="68580" marR="68580"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$0 per x-ray</a:t>
                      </a: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solidFill>
                            <a:schemeClr val="tx1"/>
                          </a:solidFill>
                          <a:effectLst/>
                          <a:latin typeface="Calibri" panose="020F0502020204030204" pitchFamily="34" charset="0"/>
                          <a:ea typeface="Calibri"/>
                          <a:cs typeface="Calibri" panose="020F0502020204030204" pitchFamily="34" charset="0"/>
                        </a:rPr>
                        <a:t>You pay $0 per x-ray</a:t>
                      </a:r>
                    </a:p>
                  </a:txBody>
                  <a:tcPr marL="68580" marR="68580" marT="0" marB="0"/>
                </a:tc>
                <a:tc>
                  <a:txBody>
                    <a:bodyPr/>
                    <a:lstStyle/>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57929994"/>
                  </a:ext>
                </a:extLst>
              </a:tr>
            </a:tbl>
          </a:graphicData>
        </a:graphic>
      </p:graphicFrame>
      <p:sp>
        <p:nvSpPr>
          <p:cNvPr id="6" name="Title 1"/>
          <p:cNvSpPr>
            <a:spLocks noGrp="1"/>
          </p:cNvSpPr>
          <p:nvPr>
            <p:ph type="title"/>
          </p:nvPr>
        </p:nvSpPr>
        <p:spPr>
          <a:xfrm>
            <a:off x="-1795272" y="60085"/>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371727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a:graphicFrameLocks noGrp="1"/>
          </p:cNvGraphicFramePr>
          <p:nvPr>
            <p:ph idx="1"/>
            <p:extLst>
              <p:ext uri="{D42A27DB-BD31-4B8C-83A1-F6EECF244321}">
                <p14:modId xmlns:p14="http://schemas.microsoft.com/office/powerpoint/2010/main" val="2899706193"/>
              </p:ext>
            </p:extLst>
          </p:nvPr>
        </p:nvGraphicFramePr>
        <p:xfrm>
          <a:off x="1155560" y="1611517"/>
          <a:ext cx="8656940" cy="3491266"/>
        </p:xfrm>
        <a:graphic>
          <a:graphicData uri="http://schemas.openxmlformats.org/drawingml/2006/table">
            <a:tbl>
              <a:tblPr firstRow="1" bandRow="1">
                <a:tableStyleId>{5940675A-B579-460E-94D1-54222C63F5DA}</a:tableStyleId>
              </a:tblPr>
              <a:tblGrid>
                <a:gridCol w="2117916">
                  <a:extLst>
                    <a:ext uri="{9D8B030D-6E8A-4147-A177-3AD203B41FA5}">
                      <a16:colId xmlns:a16="http://schemas.microsoft.com/office/drawing/2014/main" val="1203687286"/>
                    </a:ext>
                  </a:extLst>
                </a:gridCol>
                <a:gridCol w="1402495">
                  <a:extLst>
                    <a:ext uri="{9D8B030D-6E8A-4147-A177-3AD203B41FA5}">
                      <a16:colId xmlns:a16="http://schemas.microsoft.com/office/drawing/2014/main" val="4126334964"/>
                    </a:ext>
                  </a:extLst>
                </a:gridCol>
                <a:gridCol w="1379875">
                  <a:extLst>
                    <a:ext uri="{9D8B030D-6E8A-4147-A177-3AD203B41FA5}">
                      <a16:colId xmlns:a16="http://schemas.microsoft.com/office/drawing/2014/main" val="603962084"/>
                    </a:ext>
                  </a:extLst>
                </a:gridCol>
                <a:gridCol w="1878327">
                  <a:extLst>
                    <a:ext uri="{9D8B030D-6E8A-4147-A177-3AD203B41FA5}">
                      <a16:colId xmlns:a16="http://schemas.microsoft.com/office/drawing/2014/main" val="4159941508"/>
                    </a:ext>
                  </a:extLst>
                </a:gridCol>
                <a:gridCol w="1878327">
                  <a:extLst>
                    <a:ext uri="{9D8B030D-6E8A-4147-A177-3AD203B41FA5}">
                      <a16:colId xmlns:a16="http://schemas.microsoft.com/office/drawing/2014/main" val="2540463529"/>
                    </a:ext>
                  </a:extLst>
                </a:gridCol>
              </a:tblGrid>
              <a:tr h="674009">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2817257">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Hearing Services</a:t>
                      </a:r>
                    </a:p>
                  </a:txBody>
                  <a:tcPr marL="20803" marR="20803" marT="0" marB="0"/>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Medicare</a:t>
                      </a:r>
                      <a:r>
                        <a:rPr lang="en-US" sz="1300" baseline="0" dirty="0">
                          <a:effectLst/>
                          <a:latin typeface="Calibri" panose="020F0502020204030204" pitchFamily="34" charset="0"/>
                          <a:cs typeface="Calibri" panose="020F0502020204030204" pitchFamily="34" charset="0"/>
                        </a:rPr>
                        <a:t> covered hearing exams</a:t>
                      </a:r>
                      <a:r>
                        <a:rPr lang="en-US" sz="1300" dirty="0">
                          <a:effectLst/>
                          <a:latin typeface="Calibri" panose="020F0502020204030204" pitchFamily="34" charset="0"/>
                          <a:cs typeface="Calibri" panose="020F0502020204030204" pitchFamily="34" charset="0"/>
                        </a:rPr>
                        <a:t>:</a:t>
                      </a:r>
                      <a:r>
                        <a:rPr lang="en-US" sz="1300" baseline="0" dirty="0">
                          <a:effectLst/>
                          <a:latin typeface="Calibri" panose="020F0502020204030204" pitchFamily="34" charset="0"/>
                          <a:cs typeface="Calibri" panose="020F0502020204030204" pitchFamily="34" charset="0"/>
                        </a:rPr>
                        <a:t> $20</a:t>
                      </a: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Routine hearing exams: $0</a:t>
                      </a:r>
                    </a:p>
                    <a:p>
                      <a:pPr marL="0" marR="0">
                        <a:lnSpc>
                          <a:spcPct val="115000"/>
                        </a:lnSpc>
                        <a:spcBef>
                          <a:spcPts val="0"/>
                        </a:spcBef>
                        <a:spcAft>
                          <a:spcPts val="0"/>
                        </a:spcAft>
                      </a:pP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Hearing Aid(s) per year:</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$400 annual</a:t>
                      </a:r>
                      <a:r>
                        <a:rPr lang="en-US" sz="1300" baseline="0" dirty="0">
                          <a:effectLst/>
                          <a:latin typeface="Calibri" panose="020F0502020204030204" pitchFamily="34" charset="0"/>
                          <a:cs typeface="Calibri" panose="020F0502020204030204" pitchFamily="34" charset="0"/>
                        </a:rPr>
                        <a:t> benefit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Medicare</a:t>
                      </a:r>
                      <a:r>
                        <a:rPr lang="en-US" sz="1300" baseline="0" dirty="0">
                          <a:effectLst/>
                          <a:latin typeface="Calibri" panose="020F0502020204030204" pitchFamily="34" charset="0"/>
                          <a:cs typeface="Calibri" panose="020F0502020204030204" pitchFamily="34" charset="0"/>
                        </a:rPr>
                        <a:t> covered hearing exams</a:t>
                      </a:r>
                      <a:r>
                        <a:rPr lang="en-US" sz="1300" dirty="0">
                          <a:effectLst/>
                          <a:latin typeface="Calibri" panose="020F0502020204030204" pitchFamily="34" charset="0"/>
                          <a:cs typeface="Calibri" panose="020F0502020204030204" pitchFamily="34" charset="0"/>
                        </a:rPr>
                        <a:t>:</a:t>
                      </a:r>
                      <a:r>
                        <a:rPr lang="en-US" sz="1300" baseline="0" dirty="0">
                          <a:effectLst/>
                          <a:latin typeface="Calibri" panose="020F0502020204030204" pitchFamily="34" charset="0"/>
                          <a:cs typeface="Calibri" panose="020F0502020204030204" pitchFamily="34" charset="0"/>
                        </a:rPr>
                        <a:t> $20</a:t>
                      </a: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Routine hearing exams: $0</a:t>
                      </a:r>
                    </a:p>
                    <a:p>
                      <a:pPr marL="0" marR="0">
                        <a:lnSpc>
                          <a:spcPct val="115000"/>
                        </a:lnSpc>
                        <a:spcBef>
                          <a:spcPts val="0"/>
                        </a:spcBef>
                        <a:spcAft>
                          <a:spcPts val="0"/>
                        </a:spcAft>
                      </a:pP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Hearing Aid(s) per year:</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$400 annual</a:t>
                      </a:r>
                      <a:r>
                        <a:rPr lang="en-US" sz="1300" baseline="0" dirty="0">
                          <a:effectLst/>
                          <a:latin typeface="Calibri" panose="020F0502020204030204" pitchFamily="34" charset="0"/>
                          <a:cs typeface="Calibri" panose="020F0502020204030204" pitchFamily="34" charset="0"/>
                        </a:rPr>
                        <a:t> benefit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Medicare</a:t>
                      </a:r>
                      <a:r>
                        <a:rPr lang="en-US" sz="1300" baseline="0" dirty="0">
                          <a:effectLst/>
                          <a:latin typeface="Calibri" panose="020F0502020204030204" pitchFamily="34" charset="0"/>
                          <a:cs typeface="Calibri" panose="020F0502020204030204" pitchFamily="34" charset="0"/>
                        </a:rPr>
                        <a:t> covered hearing exams</a:t>
                      </a:r>
                      <a:r>
                        <a:rPr lang="en-US" sz="1300" dirty="0">
                          <a:effectLst/>
                          <a:latin typeface="Calibri" panose="020F0502020204030204" pitchFamily="34" charset="0"/>
                          <a:cs typeface="Calibri" panose="020F0502020204030204" pitchFamily="34" charset="0"/>
                        </a:rPr>
                        <a:t>:</a:t>
                      </a:r>
                      <a:r>
                        <a:rPr lang="en-US" sz="1300" baseline="0" dirty="0">
                          <a:effectLst/>
                          <a:latin typeface="Calibri" panose="020F0502020204030204" pitchFamily="34" charset="0"/>
                          <a:cs typeface="Calibri" panose="020F0502020204030204" pitchFamily="34" charset="0"/>
                        </a:rPr>
                        <a:t> $20</a:t>
                      </a: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Routine hearing exams: $0</a:t>
                      </a:r>
                    </a:p>
                    <a:p>
                      <a:pPr marL="0" marR="0">
                        <a:lnSpc>
                          <a:spcPct val="115000"/>
                        </a:lnSpc>
                        <a:spcBef>
                          <a:spcPts val="0"/>
                        </a:spcBef>
                        <a:spcAft>
                          <a:spcPts val="0"/>
                        </a:spcAft>
                      </a:pP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Hearing Aid(s) per year:</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$400 annual</a:t>
                      </a:r>
                      <a:r>
                        <a:rPr lang="en-US" sz="1300" baseline="0" dirty="0">
                          <a:effectLst/>
                          <a:latin typeface="Calibri" panose="020F0502020204030204" pitchFamily="34" charset="0"/>
                          <a:cs typeface="Calibri" panose="020F0502020204030204" pitchFamily="34" charset="0"/>
                        </a:rPr>
                        <a:t> benefit</a:t>
                      </a:r>
                      <a:endParaRPr lang="en-US" sz="1300" dirty="0">
                        <a:solidFill>
                          <a:schemeClr val="tx1"/>
                        </a:solidFill>
                        <a:effectLst/>
                        <a:latin typeface="Calibri" panose="020F0502020204030204" pitchFamily="34" charset="0"/>
                        <a:ea typeface="Calibri"/>
                        <a:cs typeface="Calibri" panose="020F0502020204030204" pitchFamily="34" charset="0"/>
                      </a:endParaRPr>
                    </a:p>
                    <a:p>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bl>
          </a:graphicData>
        </a:graphic>
      </p:graphicFrame>
      <p:sp>
        <p:nvSpPr>
          <p:cNvPr id="5"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250311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865029673"/>
              </p:ext>
            </p:extLst>
          </p:nvPr>
        </p:nvGraphicFramePr>
        <p:xfrm>
          <a:off x="1195754" y="1282023"/>
          <a:ext cx="9385160" cy="5096662"/>
        </p:xfrm>
        <a:graphic>
          <a:graphicData uri="http://schemas.openxmlformats.org/drawingml/2006/table">
            <a:tbl>
              <a:tblPr firstRow="1" bandRow="1">
                <a:tableStyleId>{5940675A-B579-460E-94D1-54222C63F5DA}</a:tableStyleId>
              </a:tblPr>
              <a:tblGrid>
                <a:gridCol w="1726522">
                  <a:extLst>
                    <a:ext uri="{9D8B030D-6E8A-4147-A177-3AD203B41FA5}">
                      <a16:colId xmlns:a16="http://schemas.microsoft.com/office/drawing/2014/main" val="1203687286"/>
                    </a:ext>
                  </a:extLst>
                </a:gridCol>
                <a:gridCol w="1710014">
                  <a:extLst>
                    <a:ext uri="{9D8B030D-6E8A-4147-A177-3AD203B41FA5}">
                      <a16:colId xmlns:a16="http://schemas.microsoft.com/office/drawing/2014/main" val="4126334964"/>
                    </a:ext>
                  </a:extLst>
                </a:gridCol>
                <a:gridCol w="1647930">
                  <a:extLst>
                    <a:ext uri="{9D8B030D-6E8A-4147-A177-3AD203B41FA5}">
                      <a16:colId xmlns:a16="http://schemas.microsoft.com/office/drawing/2014/main" val="603962084"/>
                    </a:ext>
                  </a:extLst>
                </a:gridCol>
                <a:gridCol w="1808703">
                  <a:extLst>
                    <a:ext uri="{9D8B030D-6E8A-4147-A177-3AD203B41FA5}">
                      <a16:colId xmlns:a16="http://schemas.microsoft.com/office/drawing/2014/main" val="1446347279"/>
                    </a:ext>
                  </a:extLst>
                </a:gridCol>
                <a:gridCol w="2491991">
                  <a:extLst>
                    <a:ext uri="{9D8B030D-6E8A-4147-A177-3AD203B41FA5}">
                      <a16:colId xmlns:a16="http://schemas.microsoft.com/office/drawing/2014/main" val="2540463529"/>
                    </a:ext>
                  </a:extLst>
                </a:gridCol>
              </a:tblGrid>
              <a:tr h="781138">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r>
                        <a:rPr lang="en-US" sz="1800" b="1" baseline="0" dirty="0">
                          <a:solidFill>
                            <a:schemeClr val="tx1"/>
                          </a:solidFill>
                          <a:effectLst/>
                          <a:latin typeface="Calibri" panose="020F0502020204030204" pitchFamily="34" charset="0"/>
                          <a:ea typeface="Calibri"/>
                          <a:cs typeface="Calibri" panose="020F0502020204030204" pitchFamily="34" charset="0"/>
                        </a:rPr>
                        <a:t> </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22669"/>
                    </a:solidFill>
                  </a:tcPr>
                </a:tc>
                <a:tc>
                  <a:txBody>
                    <a:bodyPr/>
                    <a:lstStyle/>
                    <a:p>
                      <a:pPr marL="0" marR="0" algn="ctr">
                        <a:lnSpc>
                          <a:spcPct val="100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a:t>
                      </a:r>
                      <a:r>
                        <a:rPr lang="en-US" sz="1800" b="1" baseline="0" dirty="0">
                          <a:effectLst/>
                          <a:latin typeface="Calibri" panose="020F0502020204030204" pitchFamily="34" charset="0"/>
                          <a:cs typeface="Calibri" panose="020F0502020204030204" pitchFamily="34" charset="0"/>
                        </a:rPr>
                        <a:t> </a:t>
                      </a:r>
                      <a:r>
                        <a:rPr lang="en-US" sz="1800" b="1" dirty="0">
                          <a:effectLst/>
                          <a:latin typeface="Calibri" panose="020F0502020204030204" pitchFamily="34" charset="0"/>
                          <a:cs typeface="Calibri" panose="020F0502020204030204" pitchFamily="34" charset="0"/>
                        </a:rPr>
                        <a:t>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3942719">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Dental Services</a:t>
                      </a:r>
                    </a:p>
                  </a:txBody>
                  <a:tcPr marL="20803" marR="20803" marT="0" marB="0"/>
                </a:tc>
                <a:tc>
                  <a:txBody>
                    <a:bodyPr/>
                    <a:lstStyle/>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Preventive Dental: Covered</a:t>
                      </a:r>
                      <a:r>
                        <a:rPr lang="en-US" sz="1300" baseline="0" dirty="0">
                          <a:solidFill>
                            <a:schemeClr val="tx1"/>
                          </a:solidFill>
                          <a:effectLst/>
                          <a:latin typeface="Calibri" panose="020F0502020204030204" pitchFamily="34" charset="0"/>
                          <a:ea typeface="Calibri"/>
                          <a:cs typeface="Calibri" panose="020F0502020204030204" pitchFamily="34" charset="0"/>
                        </a:rPr>
                        <a:t> up to $2,000</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Comprehensive Dental: Covered</a:t>
                      </a:r>
                      <a:r>
                        <a:rPr lang="en-US" sz="1300" baseline="0" dirty="0">
                          <a:solidFill>
                            <a:schemeClr val="tx1"/>
                          </a:solidFill>
                          <a:effectLst/>
                          <a:latin typeface="Calibri" panose="020F0502020204030204" pitchFamily="34" charset="0"/>
                          <a:ea typeface="Calibri"/>
                          <a:cs typeface="Calibri" panose="020F0502020204030204" pitchFamily="34" charset="0"/>
                        </a:rPr>
                        <a:t> up to $2,000</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Medicare</a:t>
                      </a:r>
                      <a:r>
                        <a:rPr lang="en-US" sz="1300" baseline="0" dirty="0">
                          <a:solidFill>
                            <a:schemeClr val="tx1"/>
                          </a:solidFill>
                          <a:effectLst/>
                          <a:latin typeface="Calibri" panose="020F0502020204030204" pitchFamily="34" charset="0"/>
                          <a:ea typeface="Calibri"/>
                          <a:cs typeface="Calibri" panose="020F0502020204030204" pitchFamily="34" charset="0"/>
                        </a:rPr>
                        <a:t> Covered </a:t>
                      </a:r>
                      <a:r>
                        <a:rPr lang="en-US" sz="1300" dirty="0">
                          <a:solidFill>
                            <a:schemeClr val="tx1"/>
                          </a:solidFill>
                          <a:effectLst/>
                          <a:latin typeface="Calibri" panose="020F0502020204030204" pitchFamily="34" charset="0"/>
                          <a:ea typeface="Calibri"/>
                          <a:cs typeface="Calibri" panose="020F0502020204030204" pitchFamily="34" charset="0"/>
                        </a:rPr>
                        <a:t>Dental Services: $20</a:t>
                      </a:r>
                      <a:endParaRPr lang="en-US" sz="1300" dirty="0">
                        <a:latin typeface="Calibri" panose="020F0502020204030204" pitchFamily="34" charset="0"/>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Preventive Dental: Covered</a:t>
                      </a:r>
                      <a:r>
                        <a:rPr lang="en-US" sz="1300" baseline="0" dirty="0">
                          <a:solidFill>
                            <a:schemeClr val="tx1"/>
                          </a:solidFill>
                          <a:effectLst/>
                          <a:latin typeface="Calibri" panose="020F0502020204030204" pitchFamily="34" charset="0"/>
                          <a:ea typeface="Calibri"/>
                          <a:cs typeface="Calibri" panose="020F0502020204030204" pitchFamily="34" charset="0"/>
                        </a:rPr>
                        <a:t> up to $2,500</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Comprehensive Dental: Covered</a:t>
                      </a:r>
                      <a:r>
                        <a:rPr lang="en-US" sz="1300" baseline="0" dirty="0">
                          <a:solidFill>
                            <a:schemeClr val="tx1"/>
                          </a:solidFill>
                          <a:effectLst/>
                          <a:latin typeface="Calibri" panose="020F0502020204030204" pitchFamily="34" charset="0"/>
                          <a:ea typeface="Calibri"/>
                          <a:cs typeface="Calibri" panose="020F0502020204030204" pitchFamily="34" charset="0"/>
                        </a:rPr>
                        <a:t> up to $2,500</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Medicare</a:t>
                      </a:r>
                      <a:r>
                        <a:rPr lang="en-US" sz="1300" baseline="0" dirty="0">
                          <a:solidFill>
                            <a:schemeClr val="tx1"/>
                          </a:solidFill>
                          <a:effectLst/>
                          <a:latin typeface="Calibri" panose="020F0502020204030204" pitchFamily="34" charset="0"/>
                          <a:ea typeface="Calibri"/>
                          <a:cs typeface="Calibri" panose="020F0502020204030204" pitchFamily="34" charset="0"/>
                        </a:rPr>
                        <a:t> Covered </a:t>
                      </a:r>
                      <a:r>
                        <a:rPr lang="en-US" sz="1300" dirty="0">
                          <a:solidFill>
                            <a:schemeClr val="tx1"/>
                          </a:solidFill>
                          <a:effectLst/>
                          <a:latin typeface="Calibri" panose="020F0502020204030204" pitchFamily="34" charset="0"/>
                          <a:ea typeface="Calibri"/>
                          <a:cs typeface="Calibri" panose="020F0502020204030204" pitchFamily="34" charset="0"/>
                        </a:rPr>
                        <a:t>Dental Services: $20</a:t>
                      </a:r>
                      <a:endParaRPr lang="en-US" sz="1300" dirty="0">
                        <a:latin typeface="Calibri" panose="020F0502020204030204" pitchFamily="34" charset="0"/>
                        <a:cs typeface="Calibri" panose="020F0502020204030204" pitchFamily="34" charset="0"/>
                      </a:endParaRPr>
                    </a:p>
                    <a:p>
                      <a:endParaRPr lang="en-US" sz="1300" dirty="0">
                        <a:latin typeface="Calibri" panose="020F0502020204030204" pitchFamily="34" charset="0"/>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Preventive Dental: Covered</a:t>
                      </a:r>
                      <a:r>
                        <a:rPr lang="en-US" sz="1300" baseline="0" dirty="0">
                          <a:solidFill>
                            <a:schemeClr val="tx1"/>
                          </a:solidFill>
                          <a:effectLst/>
                          <a:latin typeface="Calibri" panose="020F0502020204030204" pitchFamily="34" charset="0"/>
                          <a:ea typeface="Calibri"/>
                          <a:cs typeface="Calibri" panose="020F0502020204030204" pitchFamily="34" charset="0"/>
                        </a:rPr>
                        <a:t> up to $1,000</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Comprehensive Dental: Covered</a:t>
                      </a:r>
                      <a:r>
                        <a:rPr lang="en-US" sz="1300" baseline="0" dirty="0">
                          <a:solidFill>
                            <a:schemeClr val="tx1"/>
                          </a:solidFill>
                          <a:effectLst/>
                          <a:latin typeface="Calibri" panose="020F0502020204030204" pitchFamily="34" charset="0"/>
                          <a:ea typeface="Calibri"/>
                          <a:cs typeface="Calibri" panose="020F0502020204030204" pitchFamily="34" charset="0"/>
                        </a:rPr>
                        <a:t> up to $1,000</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solidFill>
                            <a:schemeClr val="tx1"/>
                          </a:solidFill>
                          <a:effectLst/>
                          <a:latin typeface="Calibri" panose="020F0502020204030204" pitchFamily="34" charset="0"/>
                          <a:ea typeface="Calibri"/>
                          <a:cs typeface="Calibri" panose="020F0502020204030204" pitchFamily="34" charset="0"/>
                        </a:rPr>
                        <a:t>Medicare</a:t>
                      </a:r>
                      <a:r>
                        <a:rPr lang="en-US" sz="1300" baseline="0" dirty="0">
                          <a:solidFill>
                            <a:schemeClr val="tx1"/>
                          </a:solidFill>
                          <a:effectLst/>
                          <a:latin typeface="Calibri" panose="020F0502020204030204" pitchFamily="34" charset="0"/>
                          <a:ea typeface="Calibri"/>
                          <a:cs typeface="Calibri" panose="020F0502020204030204" pitchFamily="34" charset="0"/>
                        </a:rPr>
                        <a:t> Covered </a:t>
                      </a:r>
                      <a:r>
                        <a:rPr lang="en-US" sz="1300" dirty="0">
                          <a:solidFill>
                            <a:schemeClr val="tx1"/>
                          </a:solidFill>
                          <a:effectLst/>
                          <a:latin typeface="Calibri" panose="020F0502020204030204" pitchFamily="34" charset="0"/>
                          <a:ea typeface="Calibri"/>
                          <a:cs typeface="Calibri" panose="020F0502020204030204" pitchFamily="34" charset="0"/>
                        </a:rPr>
                        <a:t>Dental Services: $30</a:t>
                      </a:r>
                      <a:endParaRPr lang="en-US" sz="1300" dirty="0">
                        <a:latin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ea typeface="Calibri"/>
                        <a:cs typeface="Calibri" panose="020F0502020204030204" pitchFamily="34" charset="0"/>
                      </a:endParaRPr>
                    </a:p>
                    <a:p>
                      <a:pPr marL="0" marR="0">
                        <a:lnSpc>
                          <a:spcPct val="115000"/>
                        </a:lnSpc>
                        <a:spcBef>
                          <a:spcPts val="0"/>
                        </a:spcBef>
                        <a:spcAft>
                          <a:spcPts val="0"/>
                        </a:spcAft>
                      </a:pPr>
                      <a:r>
                        <a:rPr lang="en-US" sz="1300" baseline="0" dirty="0">
                          <a:solidFill>
                            <a:schemeClr val="tx1"/>
                          </a:solidFill>
                          <a:effectLst/>
                          <a:latin typeface="Calibri" panose="020F0502020204030204" pitchFamily="34" charset="0"/>
                          <a:ea typeface="Calibri"/>
                          <a:cs typeface="Calibri" panose="020F0502020204030204" pitchFamily="34" charset="0"/>
                        </a:rPr>
                        <a:t>Maximum of 2 visits per calendar year.</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ea typeface="Calibri"/>
                        <a:cs typeface="Calibri" panose="020F0502020204030204" pitchFamily="34" charset="0"/>
                      </a:endParaRP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ea typeface="Calibri"/>
                        <a:cs typeface="Calibri" panose="020F0502020204030204" pitchFamily="34" charset="0"/>
                      </a:endParaRPr>
                    </a:p>
                    <a:p>
                      <a:pPr marL="0" marR="0">
                        <a:lnSpc>
                          <a:spcPct val="115000"/>
                        </a:lnSpc>
                        <a:spcBef>
                          <a:spcPts val="0"/>
                        </a:spcBef>
                        <a:spcAft>
                          <a:spcPts val="0"/>
                        </a:spcAft>
                      </a:pPr>
                      <a:r>
                        <a:rPr lang="en-US" sz="1300" baseline="0" dirty="0">
                          <a:solidFill>
                            <a:schemeClr val="tx1"/>
                          </a:solidFill>
                          <a:effectLst/>
                          <a:latin typeface="Calibri" panose="020F0502020204030204" pitchFamily="34" charset="0"/>
                          <a:ea typeface="Calibri"/>
                          <a:cs typeface="Calibri" panose="020F0502020204030204" pitchFamily="34" charset="0"/>
                        </a:rPr>
                        <a:t>Periodontal Limits:</a:t>
                      </a:r>
                    </a:p>
                    <a:p>
                      <a:pPr marL="0" marR="0">
                        <a:lnSpc>
                          <a:spcPct val="115000"/>
                        </a:lnSpc>
                        <a:spcBef>
                          <a:spcPts val="0"/>
                        </a:spcBef>
                        <a:spcAft>
                          <a:spcPts val="0"/>
                        </a:spcAft>
                      </a:pPr>
                      <a:r>
                        <a:rPr lang="en-US" sz="1300" baseline="0" dirty="0">
                          <a:solidFill>
                            <a:schemeClr val="tx1"/>
                          </a:solidFill>
                          <a:effectLst/>
                          <a:latin typeface="Calibri" panose="020F0502020204030204" pitchFamily="34" charset="0"/>
                          <a:ea typeface="Calibri"/>
                          <a:cs typeface="Calibri" panose="020F0502020204030204" pitchFamily="34" charset="0"/>
                        </a:rPr>
                        <a:t>Periodontal scaling and root planning: 1 per site/quad every 2 years</a:t>
                      </a:r>
                    </a:p>
                    <a:p>
                      <a:pPr marL="0" marR="0">
                        <a:lnSpc>
                          <a:spcPct val="115000"/>
                        </a:lnSpc>
                        <a:spcBef>
                          <a:spcPts val="0"/>
                        </a:spcBef>
                        <a:spcAft>
                          <a:spcPts val="0"/>
                        </a:spcAft>
                      </a:pPr>
                      <a:r>
                        <a:rPr lang="en-US" sz="1300" baseline="0" dirty="0">
                          <a:solidFill>
                            <a:schemeClr val="tx1"/>
                          </a:solidFill>
                          <a:effectLst/>
                          <a:latin typeface="Calibri" panose="020F0502020204030204" pitchFamily="34" charset="0"/>
                          <a:ea typeface="Calibri"/>
                          <a:cs typeface="Calibri" panose="020F0502020204030204" pitchFamily="34" charset="0"/>
                        </a:rPr>
                        <a:t>Full mouth debridement : 1 per 3 years</a:t>
                      </a:r>
                    </a:p>
                    <a:p>
                      <a:pPr marL="0" marR="0">
                        <a:lnSpc>
                          <a:spcPct val="115000"/>
                        </a:lnSpc>
                        <a:spcBef>
                          <a:spcPts val="0"/>
                        </a:spcBef>
                        <a:spcAft>
                          <a:spcPts val="0"/>
                        </a:spcAft>
                      </a:pPr>
                      <a:r>
                        <a:rPr lang="en-US" sz="1300" baseline="0" dirty="0">
                          <a:solidFill>
                            <a:schemeClr val="tx1"/>
                          </a:solidFill>
                          <a:effectLst/>
                          <a:latin typeface="Calibri" panose="020F0502020204030204" pitchFamily="34" charset="0"/>
                          <a:ea typeface="Calibri"/>
                          <a:cs typeface="Calibri" panose="020F0502020204030204" pitchFamily="34" charset="0"/>
                        </a:rPr>
                        <a:t>Periodontal maintenance: 2 every calendar year </a:t>
                      </a:r>
                    </a:p>
                    <a:p>
                      <a:pPr marL="0" marR="0">
                        <a:lnSpc>
                          <a:spcPct val="115000"/>
                        </a:lnSpc>
                        <a:spcBef>
                          <a:spcPts val="0"/>
                        </a:spcBef>
                        <a:spcAft>
                          <a:spcPts val="0"/>
                        </a:spcAft>
                      </a:pPr>
                      <a:endParaRPr lang="en-US" sz="1300" baseline="0" dirty="0">
                        <a:solidFill>
                          <a:schemeClr val="tx1"/>
                        </a:solidFill>
                        <a:effectLst/>
                        <a:latin typeface="Calibri" panose="020F0502020204030204" pitchFamily="34" charset="0"/>
                        <a:ea typeface="Calibri"/>
                        <a:cs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300" baseline="0" dirty="0">
                          <a:solidFill>
                            <a:schemeClr val="tx1"/>
                          </a:solidFill>
                          <a:effectLst/>
                          <a:latin typeface="Calibri" panose="020F0502020204030204" pitchFamily="34" charset="0"/>
                          <a:ea typeface="Calibri"/>
                          <a:cs typeface="Calibri" panose="020F0502020204030204" pitchFamily="34" charset="0"/>
                        </a:rPr>
                        <a:t>For a complete description of this benefit, including any additional limitations and exclusions, please refer to the Liberty Dental outline.</a:t>
                      </a:r>
                    </a:p>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bl>
          </a:graphicData>
        </a:graphic>
      </p:graphicFrame>
      <p:sp>
        <p:nvSpPr>
          <p:cNvPr id="6"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310666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a:graphicFrameLocks noGrp="1"/>
          </p:cNvGraphicFramePr>
          <p:nvPr>
            <p:ph idx="1"/>
            <p:extLst>
              <p:ext uri="{D42A27DB-BD31-4B8C-83A1-F6EECF244321}">
                <p14:modId xmlns:p14="http://schemas.microsoft.com/office/powerpoint/2010/main" val="815824019"/>
              </p:ext>
            </p:extLst>
          </p:nvPr>
        </p:nvGraphicFramePr>
        <p:xfrm>
          <a:off x="1200979" y="1316602"/>
          <a:ext cx="9314688" cy="4848318"/>
        </p:xfrm>
        <a:graphic>
          <a:graphicData uri="http://schemas.openxmlformats.org/drawingml/2006/table">
            <a:tbl>
              <a:tblPr firstRow="1" bandRow="1">
                <a:tableStyleId>{5940675A-B579-460E-94D1-54222C63F5DA}</a:tableStyleId>
              </a:tblPr>
              <a:tblGrid>
                <a:gridCol w="1688522">
                  <a:extLst>
                    <a:ext uri="{9D8B030D-6E8A-4147-A177-3AD203B41FA5}">
                      <a16:colId xmlns:a16="http://schemas.microsoft.com/office/drawing/2014/main" val="1203687286"/>
                    </a:ext>
                  </a:extLst>
                </a:gridCol>
                <a:gridCol w="1583139">
                  <a:extLst>
                    <a:ext uri="{9D8B030D-6E8A-4147-A177-3AD203B41FA5}">
                      <a16:colId xmlns:a16="http://schemas.microsoft.com/office/drawing/2014/main" val="4126334964"/>
                    </a:ext>
                  </a:extLst>
                </a:gridCol>
                <a:gridCol w="1714867">
                  <a:extLst>
                    <a:ext uri="{9D8B030D-6E8A-4147-A177-3AD203B41FA5}">
                      <a16:colId xmlns:a16="http://schemas.microsoft.com/office/drawing/2014/main" val="603962084"/>
                    </a:ext>
                  </a:extLst>
                </a:gridCol>
                <a:gridCol w="1914144">
                  <a:extLst>
                    <a:ext uri="{9D8B030D-6E8A-4147-A177-3AD203B41FA5}">
                      <a16:colId xmlns:a16="http://schemas.microsoft.com/office/drawing/2014/main" val="626446946"/>
                    </a:ext>
                  </a:extLst>
                </a:gridCol>
                <a:gridCol w="2414016">
                  <a:extLst>
                    <a:ext uri="{9D8B030D-6E8A-4147-A177-3AD203B41FA5}">
                      <a16:colId xmlns:a16="http://schemas.microsoft.com/office/drawing/2014/main" val="2540463529"/>
                    </a:ext>
                  </a:extLst>
                </a:gridCol>
              </a:tblGrid>
              <a:tr h="673702">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4174616">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Vision Services</a:t>
                      </a:r>
                    </a:p>
                  </a:txBody>
                  <a:tcPr marL="20803" marR="20803" marT="0" marB="0"/>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Exam to diagnose and treat diseases and conditions of the eye (including yearly glaucoma screening):</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nothing</a:t>
                      </a:r>
                      <a:br>
                        <a:rPr lang="en-US" sz="1300" dirty="0">
                          <a:effectLst/>
                          <a:latin typeface="Calibri" panose="020F0502020204030204" pitchFamily="34" charset="0"/>
                          <a:cs typeface="Calibri" panose="020F0502020204030204" pitchFamily="34" charset="0"/>
                        </a:rPr>
                      </a:b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Routine Eye Exam</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Performed by Optician/Optometrist/ Ophthalmologist:</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$20</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Eyewear</a:t>
                      </a:r>
                      <a:r>
                        <a:rPr lang="en-US" sz="1300" dirty="0">
                          <a:effectLst/>
                          <a:latin typeface="Calibri" panose="020F0502020204030204" pitchFamily="34" charset="0"/>
                          <a:cs typeface="Calibri" panose="020F0502020204030204" pitchFamily="34" charset="0"/>
                        </a:rPr>
                        <a:t> (Contact Lenses,  Eyeglasses (frames and lenses)): </a:t>
                      </a: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$200 annual</a:t>
                      </a:r>
                      <a:r>
                        <a:rPr lang="en-US" sz="1300" baseline="0" dirty="0">
                          <a:effectLst/>
                          <a:latin typeface="Calibri" panose="020F0502020204030204" pitchFamily="34" charset="0"/>
                          <a:cs typeface="Calibri" panose="020F0502020204030204" pitchFamily="34" charset="0"/>
                        </a:rPr>
                        <a:t> benefit</a:t>
                      </a:r>
                      <a:endParaRPr lang="en-US" sz="1300" dirty="0">
                        <a:effectLst/>
                        <a:latin typeface="Calibri" panose="020F0502020204030204" pitchFamily="34" charset="0"/>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Exam to diagnose and treat diseases and conditions of the eye (including yearly glaucoma screening):</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nothing</a:t>
                      </a:r>
                      <a:br>
                        <a:rPr lang="en-US" sz="1300" dirty="0">
                          <a:effectLst/>
                          <a:latin typeface="Calibri" panose="020F0502020204030204" pitchFamily="34" charset="0"/>
                          <a:cs typeface="Calibri" panose="020F0502020204030204" pitchFamily="34" charset="0"/>
                        </a:rPr>
                      </a:b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Routine Eye Exam Performed by Optician/Optometrist/ Ophthalmologist:</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$20</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Eyewear</a:t>
                      </a:r>
                      <a:r>
                        <a:rPr lang="en-US" sz="1300" dirty="0">
                          <a:effectLst/>
                          <a:latin typeface="Calibri" panose="020F0502020204030204" pitchFamily="34" charset="0"/>
                          <a:cs typeface="Calibri" panose="020F0502020204030204" pitchFamily="34" charset="0"/>
                        </a:rPr>
                        <a:t> (Contact Lenses,  Eyeglasses (frames and lenses)): </a:t>
                      </a: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$200 annual</a:t>
                      </a:r>
                      <a:r>
                        <a:rPr lang="en-US" sz="1300" baseline="0" dirty="0">
                          <a:effectLst/>
                          <a:latin typeface="Calibri" panose="020F0502020204030204" pitchFamily="34" charset="0"/>
                          <a:cs typeface="Calibri" panose="020F0502020204030204" pitchFamily="34" charset="0"/>
                        </a:rPr>
                        <a:t> benefit</a:t>
                      </a:r>
                      <a:endParaRPr lang="en-US" sz="1300" dirty="0">
                        <a:effectLst/>
                        <a:latin typeface="Calibri" panose="020F0502020204030204" pitchFamily="34" charset="0"/>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Exam to diagnose and treat diseases and conditions of the eye (including yearly glaucoma screening):</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nothing</a:t>
                      </a:r>
                      <a:br>
                        <a:rPr lang="en-US" sz="1300" dirty="0">
                          <a:effectLst/>
                          <a:latin typeface="Calibri" panose="020F0502020204030204" pitchFamily="34" charset="0"/>
                          <a:cs typeface="Calibri" panose="020F0502020204030204" pitchFamily="34" charset="0"/>
                        </a:rPr>
                      </a:b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Routine Eye Exam</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Performed by Optician/Optometrist/ Ophthalmologist:</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$20</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Eyewear</a:t>
                      </a:r>
                      <a:r>
                        <a:rPr lang="en-US" sz="1300" dirty="0">
                          <a:effectLst/>
                          <a:latin typeface="Calibri" panose="020F0502020204030204" pitchFamily="34" charset="0"/>
                          <a:cs typeface="Calibri" panose="020F0502020204030204" pitchFamily="34" charset="0"/>
                        </a:rPr>
                        <a:t> (Contact Lenses,  Eyeglasses (frames and lenses)): </a:t>
                      </a: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$200 annual</a:t>
                      </a:r>
                      <a:r>
                        <a:rPr lang="en-US" sz="1300" baseline="0" dirty="0">
                          <a:effectLst/>
                          <a:latin typeface="Calibri" panose="020F0502020204030204" pitchFamily="34" charset="0"/>
                          <a:cs typeface="Calibri" panose="020F0502020204030204" pitchFamily="34" charset="0"/>
                        </a:rPr>
                        <a:t> benefit</a:t>
                      </a: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txBody>
                  <a:tcPr marL="20803" marR="20803" marT="0" marB="0">
                    <a:solidFill>
                      <a:schemeClr val="bg1"/>
                    </a:solidFill>
                  </a:tcPr>
                </a:tc>
                <a:tc>
                  <a:txBody>
                    <a:bodyPr/>
                    <a:lstStyle/>
                    <a:p>
                      <a:pPr marL="0" marR="0">
                        <a:lnSpc>
                          <a:spcPct val="115000"/>
                        </a:lnSpc>
                        <a:spcBef>
                          <a:spcPts val="0"/>
                        </a:spcBef>
                        <a:spcAft>
                          <a:spcPts val="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bl>
          </a:graphicData>
        </a:graphic>
      </p:graphicFrame>
      <p:sp>
        <p:nvSpPr>
          <p:cNvPr id="5"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1553050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140171556"/>
              </p:ext>
            </p:extLst>
          </p:nvPr>
        </p:nvGraphicFramePr>
        <p:xfrm>
          <a:off x="1276141" y="1141041"/>
          <a:ext cx="9323262" cy="5403955"/>
        </p:xfrm>
        <a:graphic>
          <a:graphicData uri="http://schemas.openxmlformats.org/drawingml/2006/table">
            <a:tbl>
              <a:tblPr firstRow="1" bandRow="1">
                <a:tableStyleId>{5940675A-B579-460E-94D1-54222C63F5DA}</a:tableStyleId>
              </a:tblPr>
              <a:tblGrid>
                <a:gridCol w="1979525">
                  <a:extLst>
                    <a:ext uri="{9D8B030D-6E8A-4147-A177-3AD203B41FA5}">
                      <a16:colId xmlns:a16="http://schemas.microsoft.com/office/drawing/2014/main" val="1203687286"/>
                    </a:ext>
                  </a:extLst>
                </a:gridCol>
                <a:gridCol w="1607736">
                  <a:extLst>
                    <a:ext uri="{9D8B030D-6E8A-4147-A177-3AD203B41FA5}">
                      <a16:colId xmlns:a16="http://schemas.microsoft.com/office/drawing/2014/main" val="4126334964"/>
                    </a:ext>
                  </a:extLst>
                </a:gridCol>
                <a:gridCol w="1515408">
                  <a:extLst>
                    <a:ext uri="{9D8B030D-6E8A-4147-A177-3AD203B41FA5}">
                      <a16:colId xmlns:a16="http://schemas.microsoft.com/office/drawing/2014/main" val="603962084"/>
                    </a:ext>
                  </a:extLst>
                </a:gridCol>
                <a:gridCol w="1623697">
                  <a:extLst>
                    <a:ext uri="{9D8B030D-6E8A-4147-A177-3AD203B41FA5}">
                      <a16:colId xmlns:a16="http://schemas.microsoft.com/office/drawing/2014/main" val="915407934"/>
                    </a:ext>
                  </a:extLst>
                </a:gridCol>
                <a:gridCol w="2596896">
                  <a:extLst>
                    <a:ext uri="{9D8B030D-6E8A-4147-A177-3AD203B41FA5}">
                      <a16:colId xmlns:a16="http://schemas.microsoft.com/office/drawing/2014/main" val="2540463529"/>
                    </a:ext>
                  </a:extLst>
                </a:gridCol>
              </a:tblGrid>
              <a:tr h="735814">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 </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917326">
                <a:tc>
                  <a:txBody>
                    <a:bodyPr/>
                    <a:lstStyle/>
                    <a:p>
                      <a:pPr marL="0" marR="0" algn="l">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Wellness Programs</a:t>
                      </a:r>
                    </a:p>
                    <a:p>
                      <a:pPr marL="0" marR="0" algn="l">
                        <a:lnSpc>
                          <a:spcPct val="100000"/>
                        </a:lnSpc>
                        <a:spcBef>
                          <a:spcPts val="0"/>
                        </a:spcBef>
                        <a:spcAft>
                          <a:spcPts val="1000"/>
                        </a:spcAft>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en-US" sz="1300" dirty="0" err="1">
                          <a:effectLst/>
                          <a:latin typeface="Calibri" panose="020F0502020204030204" pitchFamily="34" charset="0"/>
                          <a:cs typeface="Calibri" panose="020F0502020204030204" pitchFamily="34" charset="0"/>
                        </a:rPr>
                        <a:t>Silver</a:t>
                      </a:r>
                      <a:r>
                        <a:rPr lang="en-US" sz="1300" baseline="0" dirty="0" err="1">
                          <a:effectLst/>
                          <a:latin typeface="Calibri" panose="020F0502020204030204" pitchFamily="34" charset="0"/>
                          <a:cs typeface="Calibri" panose="020F0502020204030204" pitchFamily="34" charset="0"/>
                        </a:rPr>
                        <a:t>&amp;Fit</a:t>
                      </a:r>
                      <a:r>
                        <a:rPr lang="en-US" sz="1300" baseline="0" dirty="0">
                          <a:effectLst/>
                          <a:latin typeface="Calibri" panose="020F0502020204030204" pitchFamily="34" charset="0"/>
                          <a:cs typeface="Calibri" panose="020F0502020204030204" pitchFamily="34" charset="0"/>
                        </a:rPr>
                        <a:t>® Program:</a:t>
                      </a:r>
                      <a:endParaRPr lang="en-US" sz="1300" dirty="0">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nothing</a:t>
                      </a:r>
                    </a:p>
                  </a:txBody>
                  <a:tcPr marL="68580" marR="68580" marT="0" marB="0">
                    <a:solidFill>
                      <a:schemeClr val="bg1"/>
                    </a:solidFill>
                  </a:tcPr>
                </a:tc>
                <a:tc>
                  <a:txBody>
                    <a:bodyPr/>
                    <a:lstStyle/>
                    <a:p>
                      <a:pPr marL="0" marR="0" algn="l">
                        <a:lnSpc>
                          <a:spcPct val="100000"/>
                        </a:lnSpc>
                        <a:spcBef>
                          <a:spcPts val="0"/>
                        </a:spcBef>
                        <a:spcAft>
                          <a:spcPts val="0"/>
                        </a:spcAft>
                      </a:pPr>
                      <a:r>
                        <a:rPr lang="en-US" sz="1300" dirty="0" err="1">
                          <a:effectLst/>
                          <a:latin typeface="Calibri" panose="020F0502020204030204" pitchFamily="34" charset="0"/>
                          <a:cs typeface="Calibri" panose="020F0502020204030204" pitchFamily="34" charset="0"/>
                        </a:rPr>
                        <a:t>Silver</a:t>
                      </a:r>
                      <a:r>
                        <a:rPr lang="en-US" sz="1300" baseline="0" dirty="0" err="1">
                          <a:effectLst/>
                          <a:latin typeface="Calibri" panose="020F0502020204030204" pitchFamily="34" charset="0"/>
                          <a:cs typeface="Calibri" panose="020F0502020204030204" pitchFamily="34" charset="0"/>
                        </a:rPr>
                        <a:t>&amp;Fit</a:t>
                      </a:r>
                      <a:r>
                        <a:rPr lang="en-US" sz="1300" baseline="0" dirty="0">
                          <a:effectLst/>
                          <a:latin typeface="Calibri" panose="020F0502020204030204" pitchFamily="34" charset="0"/>
                          <a:cs typeface="Calibri" panose="020F0502020204030204" pitchFamily="34" charset="0"/>
                        </a:rPr>
                        <a:t>® Program:</a:t>
                      </a:r>
                      <a:endParaRPr lang="en-US" sz="1300" dirty="0">
                        <a:effectLst/>
                        <a:latin typeface="Calibri" panose="020F0502020204030204" pitchFamily="34" charset="0"/>
                        <a:cs typeface="Calibri" panose="020F0502020204030204" pitchFamily="34" charset="0"/>
                      </a:endParaRPr>
                    </a:p>
                    <a:p>
                      <a:pPr marL="0" marR="0" algn="l">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 pay nothing</a:t>
                      </a:r>
                    </a:p>
                    <a:p>
                      <a:pPr marL="0" marR="0" algn="l">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gn="l">
                        <a:lnSpc>
                          <a:spcPct val="100000"/>
                        </a:lnSpc>
                        <a:spcBef>
                          <a:spcPts val="0"/>
                        </a:spcBef>
                        <a:spcAft>
                          <a:spcPts val="0"/>
                        </a:spcAft>
                      </a:pPr>
                      <a:endParaRPr lang="en-US" sz="1300" dirty="0">
                        <a:effectLst/>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err="1">
                          <a:effectLst/>
                          <a:latin typeface="Calibri" panose="020F0502020204030204" pitchFamily="34" charset="0"/>
                          <a:cs typeface="Calibri" panose="020F0502020204030204" pitchFamily="34" charset="0"/>
                        </a:rPr>
                        <a:t>Silver</a:t>
                      </a:r>
                      <a:r>
                        <a:rPr lang="en-US" sz="1300" baseline="0" dirty="0" err="1">
                          <a:effectLst/>
                          <a:latin typeface="Calibri" panose="020F0502020204030204" pitchFamily="34" charset="0"/>
                          <a:cs typeface="Calibri" panose="020F0502020204030204" pitchFamily="34" charset="0"/>
                        </a:rPr>
                        <a:t>&amp;Fit</a:t>
                      </a:r>
                      <a:r>
                        <a:rPr lang="en-US" sz="1300" baseline="0" dirty="0">
                          <a:effectLst/>
                          <a:latin typeface="Calibri" panose="020F0502020204030204" pitchFamily="34" charset="0"/>
                          <a:cs typeface="Calibri" panose="020F0502020204030204" pitchFamily="34" charset="0"/>
                        </a:rPr>
                        <a:t>® Program:</a:t>
                      </a:r>
                      <a:endParaRPr lang="en-US" sz="1300" dirty="0">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You pay nothing</a:t>
                      </a:r>
                    </a:p>
                  </a:txBody>
                  <a:tcPr marL="68580" marR="68580" marT="0" marB="0">
                    <a:solidFill>
                      <a:schemeClr val="bg1"/>
                    </a:solidFill>
                  </a:tcPr>
                </a:tc>
                <a:tc>
                  <a:txBody>
                    <a:bodyPr/>
                    <a:lstStyle/>
                    <a:p>
                      <a:pPr marL="0" marR="0" algn="l">
                        <a:lnSpc>
                          <a:spcPct val="100000"/>
                        </a:lnSpc>
                        <a:spcBef>
                          <a:spcPts val="0"/>
                        </a:spcBef>
                        <a:spcAft>
                          <a:spcPts val="1000"/>
                        </a:spcAft>
                      </a:pPr>
                      <a:r>
                        <a:rPr lang="en-US" sz="1300" dirty="0">
                          <a:effectLst/>
                          <a:latin typeface="Calibri" panose="020F0502020204030204" pitchFamily="34" charset="0"/>
                          <a:cs typeface="Calibri" panose="020F0502020204030204" pitchFamily="34" charset="0"/>
                        </a:rPr>
                        <a:t>Memorial</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Hermann </a:t>
                      </a:r>
                      <a:r>
                        <a:rPr lang="en-US" sz="1300" i="1" dirty="0">
                          <a:effectLst/>
                          <a:latin typeface="Calibri" panose="020F0502020204030204" pitchFamily="34" charset="0"/>
                          <a:cs typeface="Calibri" panose="020F0502020204030204" pitchFamily="34" charset="0"/>
                        </a:rPr>
                        <a:t>Advantage</a:t>
                      </a:r>
                      <a:r>
                        <a:rPr lang="en-US" sz="1300" dirty="0">
                          <a:effectLst/>
                          <a:latin typeface="Calibri" panose="020F0502020204030204" pitchFamily="34" charset="0"/>
                          <a:cs typeface="Calibri" panose="020F0502020204030204" pitchFamily="34" charset="0"/>
                        </a:rPr>
                        <a:t> offers </a:t>
                      </a:r>
                      <a:r>
                        <a:rPr lang="en-US" sz="1300" dirty="0" err="1">
                          <a:effectLst/>
                          <a:latin typeface="Calibri" panose="020F0502020204030204" pitchFamily="34" charset="0"/>
                          <a:cs typeface="Calibri" panose="020F0502020204030204" pitchFamily="34" charset="0"/>
                        </a:rPr>
                        <a:t>Silver&amp;Fit</a:t>
                      </a:r>
                      <a:r>
                        <a:rPr lang="en-US" sz="1300" dirty="0">
                          <a:effectLst/>
                          <a:latin typeface="Calibri" panose="020F0502020204030204" pitchFamily="34" charset="0"/>
                          <a:cs typeface="Calibri" panose="020F0502020204030204" pitchFamily="34" charset="0"/>
                        </a:rPr>
                        <a:t>® club membership, Home Fitness Program, fitness challenges and more.  </a:t>
                      </a:r>
                    </a:p>
                  </a:txBody>
                  <a:tcPr marL="68580" marR="68580" marT="0" marB="0">
                    <a:solidFill>
                      <a:schemeClr val="bg1"/>
                    </a:solidFill>
                  </a:tcPr>
                </a:tc>
                <a:extLst>
                  <a:ext uri="{0D108BD9-81ED-4DB2-BD59-A6C34878D82A}">
                    <a16:rowId xmlns:a16="http://schemas.microsoft.com/office/drawing/2014/main" val="332395276"/>
                  </a:ext>
                </a:extLst>
              </a:tr>
              <a:tr h="1749017">
                <a:tc>
                  <a:txBody>
                    <a:bodyPr/>
                    <a:lstStyle/>
                    <a:p>
                      <a:pPr marL="0" marR="0" algn="l">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Telehealth/ Virtual</a:t>
                      </a:r>
                      <a:r>
                        <a:rPr lang="en-US" sz="1500" b="1" baseline="0" dirty="0">
                          <a:effectLst/>
                          <a:latin typeface="Calibri" panose="020F0502020204030204" pitchFamily="34" charset="0"/>
                          <a:cs typeface="Calibri" panose="020F0502020204030204" pitchFamily="34" charset="0"/>
                        </a:rPr>
                        <a:t> Care Services *</a:t>
                      </a:r>
                      <a:endParaRPr lang="en-US" sz="1500" b="1" dirty="0">
                        <a:effectLst/>
                        <a:latin typeface="Calibri" panose="020F0502020204030204" pitchFamily="34" charset="0"/>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$0.00 copay for Nurse line.</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Telephonic Physician visits</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virtual visit (</a:t>
                      </a:r>
                      <a:r>
                        <a:rPr lang="en-US" sz="1300" dirty="0" err="1">
                          <a:solidFill>
                            <a:schemeClr val="tx1"/>
                          </a:solidFill>
                          <a:effectLst/>
                          <a:latin typeface="Calibri" panose="020F0502020204030204" pitchFamily="34" charset="0"/>
                          <a:ea typeface="Calibri"/>
                          <a:cs typeface="Calibri" panose="020F0502020204030204" pitchFamily="34" charset="0"/>
                        </a:rPr>
                        <a:t>Evisits</a:t>
                      </a:r>
                      <a:r>
                        <a:rPr lang="en-US" sz="1300" dirty="0">
                          <a:solidFill>
                            <a:schemeClr val="tx1"/>
                          </a:solidFill>
                          <a:effectLst/>
                          <a:latin typeface="Calibri" panose="020F0502020204030204" pitchFamily="34" charset="0"/>
                          <a:ea typeface="Calibri"/>
                          <a:cs typeface="Calibri" panose="020F0502020204030204" pitchFamily="34" charset="0"/>
                        </a:rPr>
                        <a:t>) through Memorial Hermann </a:t>
                      </a:r>
                      <a:endParaRPr lang="en-US" sz="1300" baseline="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00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$0.00. copay for Nurse line.</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Telephonic Physician visits</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virtual visit (</a:t>
                      </a:r>
                      <a:r>
                        <a:rPr lang="en-US" sz="1300" dirty="0" err="1">
                          <a:solidFill>
                            <a:schemeClr val="tx1"/>
                          </a:solidFill>
                          <a:effectLst/>
                          <a:latin typeface="Calibri" panose="020F0502020204030204" pitchFamily="34" charset="0"/>
                          <a:ea typeface="Calibri"/>
                          <a:cs typeface="Calibri" panose="020F0502020204030204" pitchFamily="34" charset="0"/>
                        </a:rPr>
                        <a:t>Evisits</a:t>
                      </a:r>
                      <a:r>
                        <a:rPr lang="en-US" sz="1300" dirty="0">
                          <a:solidFill>
                            <a:schemeClr val="tx1"/>
                          </a:solidFill>
                          <a:effectLst/>
                          <a:latin typeface="Calibri" panose="020F0502020204030204" pitchFamily="34" charset="0"/>
                          <a:ea typeface="Calibri"/>
                          <a:cs typeface="Calibri" panose="020F0502020204030204" pitchFamily="34" charset="0"/>
                        </a:rPr>
                        <a:t>) through Memorial Hermann </a:t>
                      </a:r>
                      <a:endParaRPr lang="en-US" sz="1300" baseline="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$0.00 copay for Nurse line.</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Telephonic Physician visits</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virtual visit (</a:t>
                      </a:r>
                      <a:r>
                        <a:rPr lang="en-US" sz="1300" dirty="0" err="1">
                          <a:solidFill>
                            <a:schemeClr val="tx1"/>
                          </a:solidFill>
                          <a:effectLst/>
                          <a:latin typeface="Calibri" panose="020F0502020204030204" pitchFamily="34" charset="0"/>
                          <a:ea typeface="Calibri"/>
                          <a:cs typeface="Calibri" panose="020F0502020204030204" pitchFamily="34" charset="0"/>
                        </a:rPr>
                        <a:t>Evisits</a:t>
                      </a:r>
                      <a:r>
                        <a:rPr lang="en-US" sz="1300" dirty="0">
                          <a:solidFill>
                            <a:schemeClr val="tx1"/>
                          </a:solidFill>
                          <a:effectLst/>
                          <a:latin typeface="Calibri" panose="020F0502020204030204" pitchFamily="34" charset="0"/>
                          <a:ea typeface="Calibri"/>
                          <a:cs typeface="Calibri" panose="020F0502020204030204" pitchFamily="34" charset="0"/>
                        </a:rPr>
                        <a:t>) through Memorial Hermann </a:t>
                      </a:r>
                      <a:endParaRPr lang="en-US" sz="1300" baseline="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00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24/7 Nurse line services through</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toll free telephone</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number.</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24/7 Telephonic Physician visits</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available nationwide through Teladoc.</a:t>
                      </a:r>
                      <a:r>
                        <a:rPr lang="en-US" sz="1300" baseline="0" dirty="0">
                          <a:solidFill>
                            <a:schemeClr val="tx1"/>
                          </a:solidFill>
                          <a:effectLst/>
                          <a:latin typeface="Calibri" panose="020F0502020204030204" pitchFamily="34" charset="0"/>
                          <a:ea typeface="Calibri"/>
                          <a:cs typeface="Calibri" panose="020F0502020204030204" pitchFamily="34" charset="0"/>
                        </a:rPr>
                        <a:t> </a:t>
                      </a:r>
                    </a:p>
                    <a:p>
                      <a:pPr marL="0" marR="0" algn="l">
                        <a:lnSpc>
                          <a:spcPct val="100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Virtual visit (</a:t>
                      </a:r>
                      <a:r>
                        <a:rPr lang="en-US" sz="1300" dirty="0" err="1">
                          <a:solidFill>
                            <a:schemeClr val="tx1"/>
                          </a:solidFill>
                          <a:effectLst/>
                          <a:latin typeface="Calibri" panose="020F0502020204030204" pitchFamily="34" charset="0"/>
                          <a:ea typeface="Calibri"/>
                          <a:cs typeface="Calibri" panose="020F0502020204030204" pitchFamily="34" charset="0"/>
                        </a:rPr>
                        <a:t>Evisit</a:t>
                      </a:r>
                      <a:r>
                        <a:rPr lang="en-US" sz="1300" dirty="0">
                          <a:solidFill>
                            <a:schemeClr val="tx1"/>
                          </a:solidFill>
                          <a:effectLst/>
                          <a:latin typeface="Calibri" panose="020F0502020204030204" pitchFamily="34" charset="0"/>
                          <a:ea typeface="Calibri"/>
                          <a:cs typeface="Calibri" panose="020F0502020204030204" pitchFamily="34" charset="0"/>
                        </a:rPr>
                        <a:t>) through Memorial Hermann - hours are limited</a:t>
                      </a:r>
                      <a:r>
                        <a:rPr lang="en-US" sz="1300" baseline="0" dirty="0">
                          <a:solidFill>
                            <a:schemeClr val="tx1"/>
                          </a:solidFill>
                          <a:effectLst/>
                          <a:latin typeface="Calibri" panose="020F0502020204030204" pitchFamily="34" charset="0"/>
                          <a:ea typeface="Calibri"/>
                          <a:cs typeface="Calibri" panose="020F0502020204030204" pitchFamily="34" charset="0"/>
                        </a:rPr>
                        <a:t> and is available throughout Texas. </a:t>
                      </a:r>
                    </a:p>
                    <a:p>
                      <a:pPr marL="0" marR="0" algn="l">
                        <a:lnSpc>
                          <a:spcPct val="100000"/>
                        </a:lnSpc>
                        <a:spcBef>
                          <a:spcPts val="0"/>
                        </a:spcBef>
                        <a:spcAft>
                          <a:spcPts val="1000"/>
                        </a:spcAft>
                      </a:pPr>
                      <a:r>
                        <a:rPr lang="en-US" sz="1300" baseline="0" dirty="0">
                          <a:solidFill>
                            <a:schemeClr val="tx1"/>
                          </a:solidFill>
                          <a:effectLst/>
                          <a:latin typeface="Calibri" panose="020F0502020204030204" pitchFamily="34" charset="0"/>
                          <a:ea typeface="Calibri"/>
                          <a:cs typeface="Calibri" panose="020F0502020204030204" pitchFamily="34" charset="0"/>
                        </a:rPr>
                        <a:t>* Services scheduled through your physician’s office may be subject to corresponding cost share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1157075">
                <a:tc>
                  <a:txBody>
                    <a:bodyPr/>
                    <a:lstStyle/>
                    <a:p>
                      <a:pPr marL="0" marR="0" algn="l">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Durable Medical Equipment/Supplies</a:t>
                      </a:r>
                    </a:p>
                  </a:txBody>
                  <a:tcPr marL="68580" marR="68580" marT="0" marB="0"/>
                </a:tc>
                <a:tc>
                  <a:txBody>
                    <a:bodyPr/>
                    <a:lstStyle/>
                    <a:p>
                      <a:pPr marL="0" marR="0" algn="l">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a:t>
                      </a:r>
                      <a:r>
                        <a:rPr lang="en-US" sz="1300" baseline="0" dirty="0">
                          <a:effectLst/>
                          <a:latin typeface="Calibri" panose="020F0502020204030204" pitchFamily="34" charset="0"/>
                          <a:cs typeface="Calibri" panose="020F0502020204030204" pitchFamily="34" charset="0"/>
                        </a:rPr>
                        <a:t> pay </a:t>
                      </a:r>
                      <a:r>
                        <a:rPr lang="en-US" sz="1300" dirty="0">
                          <a:effectLst/>
                          <a:latin typeface="Calibri" panose="020F0502020204030204" pitchFamily="34" charset="0"/>
                          <a:cs typeface="Calibri" panose="020F0502020204030204" pitchFamily="34" charset="0"/>
                        </a:rPr>
                        <a:t>20% coinsurance</a:t>
                      </a:r>
                    </a:p>
                  </a:txBody>
                  <a:tcPr marL="68580" marR="68580" marT="0" marB="0">
                    <a:solidFill>
                      <a:schemeClr val="bg1"/>
                    </a:solidFill>
                  </a:tcPr>
                </a:tc>
                <a:tc>
                  <a:txBody>
                    <a:bodyPr/>
                    <a:lstStyle/>
                    <a:p>
                      <a:pPr marL="0" marR="0" algn="l">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a:t>
                      </a:r>
                      <a:r>
                        <a:rPr lang="en-US" sz="1300" baseline="0" dirty="0">
                          <a:effectLst/>
                          <a:latin typeface="Calibri" panose="020F0502020204030204" pitchFamily="34" charset="0"/>
                          <a:cs typeface="Calibri" panose="020F0502020204030204" pitchFamily="34" charset="0"/>
                        </a:rPr>
                        <a:t> pay </a:t>
                      </a:r>
                      <a:r>
                        <a:rPr lang="en-US" sz="1300" dirty="0">
                          <a:effectLst/>
                          <a:latin typeface="Calibri" panose="020F0502020204030204" pitchFamily="34" charset="0"/>
                          <a:cs typeface="Calibri" panose="020F0502020204030204" pitchFamily="34" charset="0"/>
                        </a:rPr>
                        <a:t>20% coinsurance</a:t>
                      </a:r>
                    </a:p>
                  </a:txBody>
                  <a:tcPr marL="68580" marR="68580" marT="0" marB="0"/>
                </a:tc>
                <a:tc>
                  <a:txBody>
                    <a:bodyPr/>
                    <a:lstStyle/>
                    <a:p>
                      <a:pPr marL="0" marR="0" algn="l">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a:t>
                      </a:r>
                      <a:r>
                        <a:rPr lang="en-US" sz="1300" baseline="0" dirty="0">
                          <a:effectLst/>
                          <a:latin typeface="Calibri" panose="020F0502020204030204" pitchFamily="34" charset="0"/>
                          <a:cs typeface="Calibri" panose="020F0502020204030204" pitchFamily="34" charset="0"/>
                        </a:rPr>
                        <a:t> pay </a:t>
                      </a:r>
                      <a:r>
                        <a:rPr lang="en-US" sz="1300" dirty="0">
                          <a:effectLst/>
                          <a:latin typeface="Calibri" panose="020F0502020204030204" pitchFamily="34" charset="0"/>
                          <a:cs typeface="Calibri" panose="020F0502020204030204" pitchFamily="34" charset="0"/>
                        </a:rPr>
                        <a:t>20% coinsurance</a:t>
                      </a:r>
                    </a:p>
                  </a:txBody>
                  <a:tcPr marL="68580" marR="68580" marT="0" marB="0"/>
                </a:tc>
                <a:tc>
                  <a:txBody>
                    <a:bodyPr/>
                    <a:lstStyle/>
                    <a:p>
                      <a:pPr marL="0" marR="0" algn="l">
                        <a:lnSpc>
                          <a:spcPct val="100000"/>
                        </a:lnSpc>
                        <a:spcBef>
                          <a:spcPts val="0"/>
                        </a:spcBef>
                        <a:spcAft>
                          <a:spcPts val="0"/>
                        </a:spcAft>
                      </a:pPr>
                      <a:r>
                        <a:rPr lang="en-US" sz="1300" kern="1200" dirty="0">
                          <a:solidFill>
                            <a:schemeClr val="tx1"/>
                          </a:solidFill>
                          <a:effectLst/>
                          <a:latin typeface="Calibri" panose="020F0502020204030204" pitchFamily="34" charset="0"/>
                          <a:ea typeface="+mn-ea"/>
                          <a:cs typeface="Calibri" panose="020F0502020204030204" pitchFamily="34" charset="0"/>
                        </a:rPr>
                        <a:t>Prior Authorization required for items over $500.</a:t>
                      </a:r>
                    </a:p>
                  </a:txBody>
                  <a:tcPr marL="68580" marR="68580" marT="0" marB="0"/>
                </a:tc>
                <a:extLst>
                  <a:ext uri="{0D108BD9-81ED-4DB2-BD59-A6C34878D82A}">
                    <a16:rowId xmlns:a16="http://schemas.microsoft.com/office/drawing/2014/main" val="2755814815"/>
                  </a:ext>
                </a:extLst>
              </a:tr>
            </a:tbl>
          </a:graphicData>
        </a:graphic>
      </p:graphicFrame>
      <p:sp>
        <p:nvSpPr>
          <p:cNvPr id="6" name="Title 1"/>
          <p:cNvSpPr>
            <a:spLocks noGrp="1"/>
          </p:cNvSpPr>
          <p:nvPr>
            <p:ph type="title"/>
          </p:nvPr>
        </p:nvSpPr>
        <p:spPr>
          <a:xfrm>
            <a:off x="-1795272" y="145429"/>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708557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a:graphicFrameLocks noGrp="1"/>
          </p:cNvGraphicFramePr>
          <p:nvPr>
            <p:ph idx="1"/>
            <p:extLst>
              <p:ext uri="{D42A27DB-BD31-4B8C-83A1-F6EECF244321}">
                <p14:modId xmlns:p14="http://schemas.microsoft.com/office/powerpoint/2010/main" val="3611350568"/>
              </p:ext>
            </p:extLst>
          </p:nvPr>
        </p:nvGraphicFramePr>
        <p:xfrm>
          <a:off x="1268354" y="1337823"/>
          <a:ext cx="8628335" cy="4848625"/>
        </p:xfrm>
        <a:graphic>
          <a:graphicData uri="http://schemas.openxmlformats.org/drawingml/2006/table">
            <a:tbl>
              <a:tblPr firstRow="1" bandRow="1">
                <a:tableStyleId>{5940675A-B579-460E-94D1-54222C63F5DA}</a:tableStyleId>
              </a:tblPr>
              <a:tblGrid>
                <a:gridCol w="1548445">
                  <a:extLst>
                    <a:ext uri="{9D8B030D-6E8A-4147-A177-3AD203B41FA5}">
                      <a16:colId xmlns:a16="http://schemas.microsoft.com/office/drawing/2014/main" val="1203687286"/>
                    </a:ext>
                  </a:extLst>
                </a:gridCol>
                <a:gridCol w="1480670">
                  <a:extLst>
                    <a:ext uri="{9D8B030D-6E8A-4147-A177-3AD203B41FA5}">
                      <a16:colId xmlns:a16="http://schemas.microsoft.com/office/drawing/2014/main" val="4126334964"/>
                    </a:ext>
                  </a:extLst>
                </a:gridCol>
                <a:gridCol w="1462967">
                  <a:extLst>
                    <a:ext uri="{9D8B030D-6E8A-4147-A177-3AD203B41FA5}">
                      <a16:colId xmlns:a16="http://schemas.microsoft.com/office/drawing/2014/main" val="603962084"/>
                    </a:ext>
                  </a:extLst>
                </a:gridCol>
                <a:gridCol w="1673469">
                  <a:extLst>
                    <a:ext uri="{9D8B030D-6E8A-4147-A177-3AD203B41FA5}">
                      <a16:colId xmlns:a16="http://schemas.microsoft.com/office/drawing/2014/main" val="2023336139"/>
                    </a:ext>
                  </a:extLst>
                </a:gridCol>
                <a:gridCol w="2462784">
                  <a:extLst>
                    <a:ext uri="{9D8B030D-6E8A-4147-A177-3AD203B41FA5}">
                      <a16:colId xmlns:a16="http://schemas.microsoft.com/office/drawing/2014/main" val="2540463529"/>
                    </a:ext>
                  </a:extLst>
                </a:gridCol>
              </a:tblGrid>
              <a:tr h="674009">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4174616">
                <a:tc>
                  <a:txBody>
                    <a:bodyPr/>
                    <a:lstStyle/>
                    <a:p>
                      <a:pPr marL="0" marR="0">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Mental Health Services (including Inpatient)</a:t>
                      </a:r>
                    </a:p>
                  </a:txBody>
                  <a:tcPr marL="20803" marR="20803" marT="0" marB="0"/>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Psychiatric Services: $25</a:t>
                      </a: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Opioid Treatment Program Services:</a:t>
                      </a:r>
                      <a:r>
                        <a:rPr lang="en-US" sz="1300" baseline="0" dirty="0">
                          <a:effectLst/>
                          <a:latin typeface="Calibri" panose="020F0502020204030204" pitchFamily="34" charset="0"/>
                          <a:cs typeface="Calibri" panose="020F0502020204030204" pitchFamily="34" charset="0"/>
                        </a:rPr>
                        <a:t> $20</a:t>
                      </a:r>
                    </a:p>
                    <a:p>
                      <a:pPr marL="0" marR="0">
                        <a:lnSpc>
                          <a:spcPct val="115000"/>
                        </a:lnSpc>
                        <a:spcBef>
                          <a:spcPts val="0"/>
                        </a:spcBef>
                        <a:spcAft>
                          <a:spcPts val="0"/>
                        </a:spcAft>
                      </a:pPr>
                      <a:endParaRPr lang="en-US" sz="1300" baseline="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Mental Health Specialist</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Non-Physician: $0</a:t>
                      </a: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Psychiatric Services: $20</a:t>
                      </a: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Opioid Treatment Program Services:</a:t>
                      </a:r>
                      <a:r>
                        <a:rPr lang="en-US" sz="1300" baseline="0" dirty="0">
                          <a:effectLst/>
                          <a:latin typeface="Calibri" panose="020F0502020204030204" pitchFamily="34" charset="0"/>
                          <a:cs typeface="Calibri" panose="020F0502020204030204" pitchFamily="34" charset="0"/>
                        </a:rPr>
                        <a:t> $20</a:t>
                      </a:r>
                    </a:p>
                    <a:p>
                      <a:pPr marL="0" marR="0">
                        <a:lnSpc>
                          <a:spcPct val="115000"/>
                        </a:lnSpc>
                        <a:spcBef>
                          <a:spcPts val="0"/>
                        </a:spcBef>
                        <a:spcAft>
                          <a:spcPts val="0"/>
                        </a:spcAft>
                      </a:pPr>
                      <a:endParaRPr lang="en-US" sz="1300" baseline="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Mental Health Specialist</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Non-Physician: $0</a:t>
                      </a:r>
                    </a:p>
                  </a:txBody>
                  <a:tcPr marL="20803" marR="20803"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Psychiatric Services: $30</a:t>
                      </a: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Opioid Treatment Program Services:</a:t>
                      </a:r>
                      <a:r>
                        <a:rPr lang="en-US" sz="1300" baseline="0" dirty="0">
                          <a:effectLst/>
                          <a:latin typeface="Calibri" panose="020F0502020204030204" pitchFamily="34" charset="0"/>
                          <a:cs typeface="Calibri" panose="020F0502020204030204" pitchFamily="34" charset="0"/>
                        </a:rPr>
                        <a:t> $30</a:t>
                      </a:r>
                    </a:p>
                    <a:p>
                      <a:pPr marL="0" marR="0">
                        <a:lnSpc>
                          <a:spcPct val="115000"/>
                        </a:lnSpc>
                        <a:spcBef>
                          <a:spcPts val="0"/>
                        </a:spcBef>
                        <a:spcAft>
                          <a:spcPts val="0"/>
                        </a:spcAft>
                      </a:pPr>
                      <a:endParaRPr lang="en-US" sz="1300" baseline="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Mental Health Specialist</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Non-Physician: $0</a:t>
                      </a:r>
                    </a:p>
                    <a:p>
                      <a:pPr marL="0" marR="0" algn="l">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Inpatient visit:</a:t>
                      </a:r>
                    </a:p>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Our plan covers an unlimited number of days for an inpatient hospital stay. Prior Authorization required.</a:t>
                      </a:r>
                    </a:p>
                    <a:p>
                      <a:pPr marL="0" marR="0">
                        <a:lnSpc>
                          <a:spcPct val="115000"/>
                        </a:lnSpc>
                        <a:spcBef>
                          <a:spcPts val="0"/>
                        </a:spcBef>
                        <a:spcAft>
                          <a:spcPts val="1000"/>
                        </a:spcAft>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bl>
          </a:graphicData>
        </a:graphic>
      </p:graphicFrame>
      <p:sp>
        <p:nvSpPr>
          <p:cNvPr id="5"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1210333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1095932694"/>
              </p:ext>
            </p:extLst>
          </p:nvPr>
        </p:nvGraphicFramePr>
        <p:xfrm>
          <a:off x="1205803" y="1225866"/>
          <a:ext cx="10008158" cy="5138542"/>
        </p:xfrm>
        <a:graphic>
          <a:graphicData uri="http://schemas.openxmlformats.org/drawingml/2006/table">
            <a:tbl>
              <a:tblPr firstRow="1" bandRow="1">
                <a:tableStyleId>{5940675A-B579-460E-94D1-54222C63F5DA}</a:tableStyleId>
              </a:tblPr>
              <a:tblGrid>
                <a:gridCol w="1925807">
                  <a:extLst>
                    <a:ext uri="{9D8B030D-6E8A-4147-A177-3AD203B41FA5}">
                      <a16:colId xmlns:a16="http://schemas.microsoft.com/office/drawing/2014/main" val="1203687286"/>
                    </a:ext>
                  </a:extLst>
                </a:gridCol>
                <a:gridCol w="1832276">
                  <a:extLst>
                    <a:ext uri="{9D8B030D-6E8A-4147-A177-3AD203B41FA5}">
                      <a16:colId xmlns:a16="http://schemas.microsoft.com/office/drawing/2014/main" val="4126334964"/>
                    </a:ext>
                  </a:extLst>
                </a:gridCol>
                <a:gridCol w="1979525">
                  <a:extLst>
                    <a:ext uri="{9D8B030D-6E8A-4147-A177-3AD203B41FA5}">
                      <a16:colId xmlns:a16="http://schemas.microsoft.com/office/drawing/2014/main" val="603962084"/>
                    </a:ext>
                  </a:extLst>
                </a:gridCol>
                <a:gridCol w="2180492">
                  <a:extLst>
                    <a:ext uri="{9D8B030D-6E8A-4147-A177-3AD203B41FA5}">
                      <a16:colId xmlns:a16="http://schemas.microsoft.com/office/drawing/2014/main" val="661493183"/>
                    </a:ext>
                  </a:extLst>
                </a:gridCol>
                <a:gridCol w="2090058">
                  <a:extLst>
                    <a:ext uri="{9D8B030D-6E8A-4147-A177-3AD203B41FA5}">
                      <a16:colId xmlns:a16="http://schemas.microsoft.com/office/drawing/2014/main" val="2540463529"/>
                    </a:ext>
                  </a:extLst>
                </a:gridCol>
              </a:tblGrid>
              <a:tr h="674009">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406033">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Skilled Nursing Facility</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 for days </a:t>
                      </a:r>
                      <a:r>
                        <a:rPr lang="en-US" sz="1300" dirty="0">
                          <a:solidFill>
                            <a:schemeClr val="tx1"/>
                          </a:solidFill>
                          <a:effectLst/>
                          <a:latin typeface="Calibri" panose="020F0502020204030204" pitchFamily="34" charset="0"/>
                          <a:cs typeface="Calibri" panose="020F0502020204030204" pitchFamily="34" charset="0"/>
                        </a:rPr>
                        <a:t>1 through </a:t>
                      </a:r>
                      <a:r>
                        <a:rPr lang="en-US" sz="1300" dirty="0">
                          <a:latin typeface="Calibri" panose="020F0502020204030204" pitchFamily="34" charset="0"/>
                          <a:cs typeface="Calibri" panose="020F0502020204030204" pitchFamily="34" charset="0"/>
                        </a:rPr>
                        <a:t>20.</a:t>
                      </a:r>
                    </a:p>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$125 per day</a:t>
                      </a:r>
                      <a:r>
                        <a:rPr lang="en-US" sz="1300" baseline="0" dirty="0">
                          <a:effectLst/>
                          <a:latin typeface="Calibri" panose="020F0502020204030204" pitchFamily="34" charset="0"/>
                          <a:cs typeface="Calibri" panose="020F0502020204030204" pitchFamily="34" charset="0"/>
                        </a:rPr>
                        <a:t> for days 21 through 100.</a:t>
                      </a: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1000"/>
                        </a:spcAft>
                      </a:pPr>
                      <a:br>
                        <a:rPr lang="en-US" sz="1300" dirty="0">
                          <a:effectLst/>
                          <a:latin typeface="Calibri" panose="020F0502020204030204" pitchFamily="34" charset="0"/>
                          <a:cs typeface="Calibri" panose="020F0502020204030204" pitchFamily="34" charset="0"/>
                        </a:rPr>
                      </a:b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 for days </a:t>
                      </a:r>
                      <a:r>
                        <a:rPr lang="en-US" sz="1300" dirty="0">
                          <a:solidFill>
                            <a:schemeClr val="tx1"/>
                          </a:solidFill>
                          <a:effectLst/>
                          <a:latin typeface="Calibri" panose="020F0502020204030204" pitchFamily="34" charset="0"/>
                          <a:cs typeface="Calibri" panose="020F0502020204030204" pitchFamily="34" charset="0"/>
                        </a:rPr>
                        <a:t>1 through </a:t>
                      </a:r>
                      <a:r>
                        <a:rPr lang="en-US" sz="1300" dirty="0">
                          <a:latin typeface="Calibri" panose="020F0502020204030204" pitchFamily="34" charset="0"/>
                          <a:cs typeface="Calibri" panose="020F0502020204030204" pitchFamily="34" charset="0"/>
                        </a:rPr>
                        <a:t>20.</a:t>
                      </a:r>
                    </a:p>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$125 per day</a:t>
                      </a:r>
                      <a:r>
                        <a:rPr lang="en-US" sz="1300" baseline="0" dirty="0">
                          <a:effectLst/>
                          <a:latin typeface="Calibri" panose="020F0502020204030204" pitchFamily="34" charset="0"/>
                          <a:cs typeface="Calibri" panose="020F0502020204030204" pitchFamily="34" charset="0"/>
                        </a:rPr>
                        <a:t> for days 21 through 100.</a:t>
                      </a:r>
                      <a:endParaRPr lang="en-US" sz="1300" dirty="0">
                        <a:effectLst/>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 for days </a:t>
                      </a:r>
                      <a:r>
                        <a:rPr lang="en-US" sz="1300" dirty="0">
                          <a:solidFill>
                            <a:schemeClr val="tx1"/>
                          </a:solidFill>
                          <a:effectLst/>
                          <a:latin typeface="Calibri" panose="020F0502020204030204" pitchFamily="34" charset="0"/>
                          <a:cs typeface="Calibri" panose="020F0502020204030204" pitchFamily="34" charset="0"/>
                        </a:rPr>
                        <a:t>1 through </a:t>
                      </a:r>
                      <a:r>
                        <a:rPr lang="en-US" sz="1300" dirty="0">
                          <a:latin typeface="Calibri" panose="020F0502020204030204" pitchFamily="34" charset="0"/>
                          <a:cs typeface="Calibri" panose="020F0502020204030204" pitchFamily="34" charset="0"/>
                        </a:rPr>
                        <a:t>20.</a:t>
                      </a:r>
                    </a:p>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$125 per day</a:t>
                      </a:r>
                      <a:r>
                        <a:rPr lang="en-US" sz="1300" baseline="0" dirty="0">
                          <a:effectLst/>
                          <a:latin typeface="Calibri" panose="020F0502020204030204" pitchFamily="34" charset="0"/>
                          <a:cs typeface="Calibri" panose="020F0502020204030204" pitchFamily="34" charset="0"/>
                        </a:rPr>
                        <a:t> for days 21 through 100.</a:t>
                      </a:r>
                      <a:endParaRPr lang="en-US" sz="13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1300" dirty="0">
                        <a:effectLst/>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ea typeface="Calibri"/>
                          <a:cs typeface="Calibri" panose="020F0502020204030204" pitchFamily="34" charset="0"/>
                        </a:rPr>
                        <a:t>Prior Authorization required.</a:t>
                      </a:r>
                    </a:p>
                  </a:txBody>
                  <a:tcPr marL="68580" marR="68580" marT="0" marB="0">
                    <a:solidFill>
                      <a:schemeClr val="bg1"/>
                    </a:solidFill>
                  </a:tcPr>
                </a:tc>
                <a:extLst>
                  <a:ext uri="{0D108BD9-81ED-4DB2-BD59-A6C34878D82A}">
                    <a16:rowId xmlns:a16="http://schemas.microsoft.com/office/drawing/2014/main" val="332395276"/>
                  </a:ext>
                </a:extLst>
              </a:tr>
              <a:tr h="1275435">
                <a:tc>
                  <a:txBody>
                    <a:bodyPr/>
                    <a:lstStyle/>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Medicare Part B Drugs</a:t>
                      </a:r>
                    </a:p>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For Part B drugs such as chemotherapy drugs: </a:t>
                      </a:r>
                      <a:r>
                        <a:rPr lang="en-US" sz="1300" baseline="0" dirty="0">
                          <a:effectLst/>
                          <a:latin typeface="Calibri" panose="020F0502020204030204" pitchFamily="34" charset="0"/>
                          <a:cs typeface="Calibri" panose="020F0502020204030204" pitchFamily="34" charset="0"/>
                        </a:rPr>
                        <a:t> You pay </a:t>
                      </a:r>
                      <a:r>
                        <a:rPr lang="en-US" sz="1300" dirty="0">
                          <a:effectLst/>
                          <a:latin typeface="Calibri" panose="020F0502020204030204" pitchFamily="34" charset="0"/>
                          <a:cs typeface="Calibri" panose="020F0502020204030204" pitchFamily="34" charset="0"/>
                        </a:rPr>
                        <a:t>20%</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coinsurance</a:t>
                      </a:r>
                    </a:p>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Other Part B Drugs Including Allergy Injections:</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You pay 20% coinsurance</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For Part B drugs such as chemotherapy drugs: </a:t>
                      </a:r>
                      <a:r>
                        <a:rPr lang="en-US" sz="1300" baseline="0" dirty="0">
                          <a:effectLst/>
                          <a:latin typeface="Calibri" panose="020F0502020204030204" pitchFamily="34" charset="0"/>
                          <a:cs typeface="Calibri" panose="020F0502020204030204" pitchFamily="34" charset="0"/>
                        </a:rPr>
                        <a:t> You pay </a:t>
                      </a:r>
                      <a:r>
                        <a:rPr lang="en-US" sz="1300" dirty="0">
                          <a:effectLst/>
                          <a:latin typeface="Calibri" panose="020F0502020204030204" pitchFamily="34" charset="0"/>
                          <a:cs typeface="Calibri" panose="020F0502020204030204" pitchFamily="34" charset="0"/>
                        </a:rPr>
                        <a:t>20%</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coinsurance</a:t>
                      </a:r>
                    </a:p>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Other Part B Drugs Including Allergy Injections:</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You pay 20% coinsurance</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For Part B drugs such as chemotherapy drugs: </a:t>
                      </a:r>
                      <a:r>
                        <a:rPr lang="en-US" sz="1300" baseline="0" dirty="0">
                          <a:effectLst/>
                          <a:latin typeface="Calibri" panose="020F0502020204030204" pitchFamily="34" charset="0"/>
                          <a:cs typeface="Calibri" panose="020F0502020204030204" pitchFamily="34" charset="0"/>
                        </a:rPr>
                        <a:t> You pay </a:t>
                      </a:r>
                      <a:r>
                        <a:rPr lang="en-US" sz="1300" dirty="0">
                          <a:effectLst/>
                          <a:latin typeface="Calibri" panose="020F0502020204030204" pitchFamily="34" charset="0"/>
                          <a:cs typeface="Calibri" panose="020F0502020204030204" pitchFamily="34" charset="0"/>
                        </a:rPr>
                        <a:t>20%</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coinsurance</a:t>
                      </a:r>
                    </a:p>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Other Part B Drugs Including Allergy Injections:</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You pay 20% coinsurance</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852884720"/>
                  </a:ext>
                </a:extLst>
              </a:tr>
              <a:tr h="1275435">
                <a:tc>
                  <a:txBody>
                    <a:bodyPr/>
                    <a:lstStyle/>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Foot Care </a:t>
                      </a:r>
                    </a:p>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(podiatry services)</a:t>
                      </a:r>
                    </a:p>
                    <a:p>
                      <a:pPr marL="0" marR="0" algn="l">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Foot exams and treatment</a:t>
                      </a:r>
                    </a:p>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Routine Foot Care:</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You pay $25</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Foot exams and treatment</a:t>
                      </a:r>
                    </a:p>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Routine Foot Care:</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You pay $25</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Foot exams and treatment</a:t>
                      </a:r>
                    </a:p>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Routine Foot Care:</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You pay $30</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Limitations may apply.</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833178793"/>
                  </a:ext>
                </a:extLst>
              </a:tr>
            </a:tbl>
          </a:graphicData>
        </a:graphic>
      </p:graphicFrame>
      <p:sp>
        <p:nvSpPr>
          <p:cNvPr id="6"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28894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a:graphicFrameLocks noGrp="1"/>
          </p:cNvGraphicFramePr>
          <p:nvPr>
            <p:ph idx="1"/>
            <p:extLst>
              <p:ext uri="{D42A27DB-BD31-4B8C-83A1-F6EECF244321}">
                <p14:modId xmlns:p14="http://schemas.microsoft.com/office/powerpoint/2010/main" val="1337541251"/>
              </p:ext>
            </p:extLst>
          </p:nvPr>
        </p:nvGraphicFramePr>
        <p:xfrm>
          <a:off x="1810472" y="1520703"/>
          <a:ext cx="8747800" cy="4848625"/>
        </p:xfrm>
        <a:graphic>
          <a:graphicData uri="http://schemas.openxmlformats.org/drawingml/2006/table">
            <a:tbl>
              <a:tblPr firstRow="1" bandRow="1">
                <a:tableStyleId>{5940675A-B579-460E-94D1-54222C63F5DA}</a:tableStyleId>
              </a:tblPr>
              <a:tblGrid>
                <a:gridCol w="1553559">
                  <a:extLst>
                    <a:ext uri="{9D8B030D-6E8A-4147-A177-3AD203B41FA5}">
                      <a16:colId xmlns:a16="http://schemas.microsoft.com/office/drawing/2014/main" val="1203687286"/>
                    </a:ext>
                  </a:extLst>
                </a:gridCol>
                <a:gridCol w="1508385">
                  <a:extLst>
                    <a:ext uri="{9D8B030D-6E8A-4147-A177-3AD203B41FA5}">
                      <a16:colId xmlns:a16="http://schemas.microsoft.com/office/drawing/2014/main" val="4126334964"/>
                    </a:ext>
                  </a:extLst>
                </a:gridCol>
                <a:gridCol w="1509429">
                  <a:extLst>
                    <a:ext uri="{9D8B030D-6E8A-4147-A177-3AD203B41FA5}">
                      <a16:colId xmlns:a16="http://schemas.microsoft.com/office/drawing/2014/main" val="603962084"/>
                    </a:ext>
                  </a:extLst>
                </a:gridCol>
                <a:gridCol w="1713643">
                  <a:extLst>
                    <a:ext uri="{9D8B030D-6E8A-4147-A177-3AD203B41FA5}">
                      <a16:colId xmlns:a16="http://schemas.microsoft.com/office/drawing/2014/main" val="2723588214"/>
                    </a:ext>
                  </a:extLst>
                </a:gridCol>
                <a:gridCol w="2462784">
                  <a:extLst>
                    <a:ext uri="{9D8B030D-6E8A-4147-A177-3AD203B41FA5}">
                      <a16:colId xmlns:a16="http://schemas.microsoft.com/office/drawing/2014/main" val="2540463529"/>
                    </a:ext>
                  </a:extLst>
                </a:gridCol>
              </a:tblGrid>
              <a:tr h="674009">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Plus HMO</a:t>
                      </a:r>
                    </a:p>
                    <a:p>
                      <a:pPr marL="0" marR="0" algn="ctr">
                        <a:lnSpc>
                          <a:spcPct val="100000"/>
                        </a:lnSpc>
                        <a:spcBef>
                          <a:spcPts val="0"/>
                        </a:spcBef>
                        <a:spcAft>
                          <a:spcPts val="0"/>
                        </a:spcAft>
                      </a:pPr>
                      <a:r>
                        <a:rPr lang="en-US" sz="1800" b="1" dirty="0">
                          <a:effectLst/>
                          <a:latin typeface="Calibri" panose="020F0502020204030204" pitchFamily="34" charset="0"/>
                          <a:cs typeface="Calibri" panose="020F0502020204030204" pitchFamily="34" charset="0"/>
                        </a:rPr>
                        <a:t>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4174616">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Rehabilitation Services</a:t>
                      </a:r>
                    </a:p>
                    <a:p>
                      <a:pPr marL="0" marR="0">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Cardiac (heart) Rehab Services: </a:t>
                      </a:r>
                      <a:br>
                        <a:rPr lang="en-US" sz="1300" dirty="0">
                          <a:effectLst/>
                          <a:latin typeface="Calibri" panose="020F0502020204030204" pitchFamily="34" charset="0"/>
                          <a:cs typeface="Calibri" panose="020F0502020204030204" pitchFamily="34" charset="0"/>
                        </a:rPr>
                      </a:b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$20 per visit</a:t>
                      </a:r>
                    </a:p>
                    <a:p>
                      <a:pPr marL="22860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Pulmonary Services: </a:t>
                      </a: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 pay $20 per</a:t>
                      </a:r>
                      <a:r>
                        <a:rPr lang="en-US" sz="1300" baseline="0" dirty="0">
                          <a:effectLst/>
                          <a:latin typeface="Calibri" panose="020F0502020204030204" pitchFamily="34" charset="0"/>
                          <a:cs typeface="Calibri" panose="020F0502020204030204" pitchFamily="34" charset="0"/>
                        </a:rPr>
                        <a:t> visit</a:t>
                      </a:r>
                      <a:endParaRPr lang="en-US" sz="1300" dirty="0">
                        <a:effectLst/>
                        <a:latin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Occupational Therapy Visit:</a:t>
                      </a: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 pay $20 per</a:t>
                      </a:r>
                      <a:r>
                        <a:rPr lang="en-US" sz="1300" baseline="0" dirty="0">
                          <a:effectLst/>
                          <a:latin typeface="Calibri" panose="020F0502020204030204" pitchFamily="34" charset="0"/>
                          <a:cs typeface="Calibri" panose="020F0502020204030204" pitchFamily="34" charset="0"/>
                        </a:rPr>
                        <a:t> visit</a:t>
                      </a:r>
                      <a:endParaRPr lang="en-US" sz="1300" dirty="0">
                        <a:effectLst/>
                        <a:latin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 </a:t>
                      </a: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Physical Therapy and Speech and Language Therapy Visit:</a:t>
                      </a:r>
                    </a:p>
                    <a:p>
                      <a:pPr marL="0" marR="0">
                        <a:lnSpc>
                          <a:spcPct val="100000"/>
                        </a:lnSpc>
                        <a:spcBef>
                          <a:spcPts val="0"/>
                        </a:spcBef>
                        <a:spcAft>
                          <a:spcPts val="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$20 per visit</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Cardiac (heart) Rehab Services: </a:t>
                      </a:r>
                      <a:b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$20 per visit</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Pulmonary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$20 per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Occupational Therapy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$20 per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Physical Therapy and Speech and Language Therapy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$20 per visit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Cardiac (heart) Rehab Services: </a:t>
                      </a:r>
                      <a:b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$30 per visit</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Pulmonary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$0 per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Occupational Therapy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$30 per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Physical Therapy and Speech and Language Therapy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pay $30 per visit</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endParaRPr lang="en-US" sz="1300" dirty="0">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32395276"/>
                  </a:ext>
                </a:extLst>
              </a:tr>
            </a:tbl>
          </a:graphicData>
        </a:graphic>
      </p:graphicFrame>
      <p:sp>
        <p:nvSpPr>
          <p:cNvPr id="5" name="Title 1"/>
          <p:cNvSpPr>
            <a:spLocks noGrp="1"/>
          </p:cNvSpPr>
          <p:nvPr>
            <p:ph type="title"/>
          </p:nvPr>
        </p:nvSpPr>
        <p:spPr>
          <a:xfrm>
            <a:off x="-1795272"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160387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832" y="320040"/>
            <a:ext cx="9875520" cy="1356360"/>
          </a:xfrm>
        </p:spPr>
        <p:txBody>
          <a:bodyPr/>
          <a:lstStyle/>
          <a:p>
            <a:pPr algn="ctr"/>
            <a:r>
              <a:rPr lang="en-US" b="1" dirty="0">
                <a:solidFill>
                  <a:srgbClr val="FFC000"/>
                </a:solidFill>
                <a:latin typeface="Calibri" panose="020F0502020204030204" pitchFamily="34" charset="0"/>
                <a:cs typeface="Calibri" panose="020F0502020204030204" pitchFamily="34" charset="0"/>
              </a:rPr>
              <a:t>Welcome!</a:t>
            </a:r>
          </a:p>
        </p:txBody>
      </p:sp>
      <p:sp>
        <p:nvSpPr>
          <p:cNvPr id="4" name="Content Placeholder 2"/>
          <p:cNvSpPr>
            <a:spLocks noGrp="1"/>
          </p:cNvSpPr>
          <p:nvPr>
            <p:ph idx="1"/>
          </p:nvPr>
        </p:nvSpPr>
        <p:spPr>
          <a:xfrm>
            <a:off x="1211412" y="1976232"/>
            <a:ext cx="7315200" cy="4293108"/>
          </a:xfrm>
        </p:spPr>
        <p:txBody>
          <a:bodyPr>
            <a:normAutofit/>
          </a:bodyPr>
          <a:lstStyle/>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Memorial Hermann </a:t>
            </a:r>
            <a:r>
              <a:rPr lang="en-US" i="1">
                <a:solidFill>
                  <a:schemeClr val="tx1"/>
                </a:solidFill>
                <a:latin typeface="Calibri" panose="020F0502020204030204" pitchFamily="34" charset="0"/>
                <a:cs typeface="Calibri" panose="020F0502020204030204" pitchFamily="34" charset="0"/>
              </a:rPr>
              <a:t>Advantage</a:t>
            </a:r>
            <a:r>
              <a:rPr lang="en-US">
                <a:solidFill>
                  <a:schemeClr val="tx1"/>
                </a:solidFill>
                <a:latin typeface="Calibri" panose="020F0502020204030204" pitchFamily="34" charset="0"/>
                <a:cs typeface="Calibri" panose="020F0502020204030204" pitchFamily="34" charset="0"/>
              </a:rPr>
              <a:t> Qualifications</a:t>
            </a:r>
            <a:endParaRPr lang="en-US"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Facilities Network Overview</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Healthy Advantage Wellness Program</a:t>
            </a:r>
          </a:p>
          <a:p>
            <a:pPr marL="171450" indent="-171450">
              <a:buFont typeface="Arial" panose="020B0604020202020204" pitchFamily="34" charset="0"/>
              <a:buChar char="•"/>
            </a:pPr>
            <a:r>
              <a:rPr lang="en-US" dirty="0" err="1">
                <a:solidFill>
                  <a:schemeClr val="tx1"/>
                </a:solidFill>
                <a:latin typeface="Calibri" panose="020F0502020204030204" pitchFamily="34" charset="0"/>
                <a:cs typeface="Calibri" panose="020F0502020204030204" pitchFamily="34" charset="0"/>
              </a:rPr>
              <a:t>Silver&amp;Fit</a:t>
            </a:r>
            <a:r>
              <a:rPr lang="en-US" dirty="0">
                <a:solidFill>
                  <a:schemeClr val="tx1"/>
                </a:solidFill>
                <a:latin typeface="Calibri" panose="020F0502020204030204" pitchFamily="34" charset="0"/>
                <a:cs typeface="Calibri" panose="020F0502020204030204" pitchFamily="34" charset="0"/>
              </a:rPr>
              <a:t> Fitness Program</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Summary of Benefits</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Prescription Drug and Pharmacy Information</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Coverage Gap and Catastrophic Coverage</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Q&amp;A</a:t>
            </a:r>
          </a:p>
        </p:txBody>
      </p:sp>
      <p:sp>
        <p:nvSpPr>
          <p:cNvPr id="5" name="TextBox 4"/>
          <p:cNvSpPr txBox="1"/>
          <p:nvPr/>
        </p:nvSpPr>
        <p:spPr>
          <a:xfrm>
            <a:off x="1211412" y="1384045"/>
            <a:ext cx="4817532"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Today’s meeting will cover: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3746" y="0"/>
            <a:ext cx="2836333" cy="189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4119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4255856451"/>
              </p:ext>
            </p:extLst>
          </p:nvPr>
        </p:nvGraphicFramePr>
        <p:xfrm>
          <a:off x="1175657" y="1367677"/>
          <a:ext cx="9827287" cy="4819269"/>
        </p:xfrm>
        <a:graphic>
          <a:graphicData uri="http://schemas.openxmlformats.org/drawingml/2006/table">
            <a:tbl>
              <a:tblPr firstRow="1" bandRow="1">
                <a:tableStyleId>{5940675A-B579-460E-94D1-54222C63F5DA}</a:tableStyleId>
              </a:tblPr>
              <a:tblGrid>
                <a:gridCol w="1684728">
                  <a:extLst>
                    <a:ext uri="{9D8B030D-6E8A-4147-A177-3AD203B41FA5}">
                      <a16:colId xmlns:a16="http://schemas.microsoft.com/office/drawing/2014/main" val="1203687286"/>
                    </a:ext>
                  </a:extLst>
                </a:gridCol>
                <a:gridCol w="1992968">
                  <a:extLst>
                    <a:ext uri="{9D8B030D-6E8A-4147-A177-3AD203B41FA5}">
                      <a16:colId xmlns:a16="http://schemas.microsoft.com/office/drawing/2014/main" val="4126334964"/>
                    </a:ext>
                  </a:extLst>
                </a:gridCol>
                <a:gridCol w="1949380">
                  <a:extLst>
                    <a:ext uri="{9D8B030D-6E8A-4147-A177-3AD203B41FA5}">
                      <a16:colId xmlns:a16="http://schemas.microsoft.com/office/drawing/2014/main" val="603962084"/>
                    </a:ext>
                  </a:extLst>
                </a:gridCol>
                <a:gridCol w="1868993">
                  <a:extLst>
                    <a:ext uri="{9D8B030D-6E8A-4147-A177-3AD203B41FA5}">
                      <a16:colId xmlns:a16="http://schemas.microsoft.com/office/drawing/2014/main" val="2878328565"/>
                    </a:ext>
                  </a:extLst>
                </a:gridCol>
                <a:gridCol w="2331218">
                  <a:extLst>
                    <a:ext uri="{9D8B030D-6E8A-4147-A177-3AD203B41FA5}">
                      <a16:colId xmlns:a16="http://schemas.microsoft.com/office/drawing/2014/main" val="2540463529"/>
                    </a:ext>
                  </a:extLst>
                </a:gridCol>
              </a:tblGrid>
              <a:tr h="735814">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Plus 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694627">
                <a:tc>
                  <a:txBody>
                    <a:bodyPr/>
                    <a:lstStyle/>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Ambulance ground</a:t>
                      </a:r>
                      <a:r>
                        <a:rPr lang="en-US" sz="1500" b="1" baseline="0" dirty="0">
                          <a:effectLst/>
                          <a:latin typeface="Calibri" panose="020F0502020204030204" pitchFamily="34" charset="0"/>
                          <a:cs typeface="Calibri" panose="020F0502020204030204" pitchFamily="34" charset="0"/>
                        </a:rPr>
                        <a:t>/Air</a:t>
                      </a:r>
                      <a:endParaRPr lang="en-US" sz="1500" b="1" dirty="0">
                        <a:effectLst/>
                        <a:latin typeface="Calibri" panose="020F0502020204030204" pitchFamily="34" charset="0"/>
                        <a:cs typeface="Calibri" panose="020F0502020204030204" pitchFamily="34" charset="0"/>
                      </a:endParaRPr>
                    </a:p>
                    <a:p>
                      <a:pPr marL="0" marR="0" algn="l">
                        <a:lnSpc>
                          <a:spcPct val="115000"/>
                        </a:lnSpc>
                        <a:spcBef>
                          <a:spcPts val="0"/>
                        </a:spcBef>
                        <a:spcAft>
                          <a:spcPts val="1000"/>
                        </a:spcAft>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Ground: You pay $250 per one-way trip</a:t>
                      </a:r>
                    </a:p>
                    <a:p>
                      <a:pPr marL="0" marR="0" algn="l">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Air: 20%</a:t>
                      </a:r>
                    </a:p>
                  </a:txBody>
                  <a:tcPr marL="68580" marR="68580" marT="0" marB="0">
                    <a:solidFill>
                      <a:schemeClr val="bg1"/>
                    </a:solidFill>
                  </a:tcPr>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Ground: You pay $250 per one-way trip</a:t>
                      </a:r>
                    </a:p>
                    <a:p>
                      <a:pPr marL="0" marR="0" algn="l">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Air: 20%</a:t>
                      </a:r>
                    </a:p>
                  </a:txBody>
                  <a:tcPr marL="68580" marR="68580" marT="0" marB="0">
                    <a:solidFill>
                      <a:schemeClr val="bg1"/>
                    </a:solidFill>
                  </a:tcPr>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Ground: You pay $250 per one-way trip</a:t>
                      </a:r>
                    </a:p>
                    <a:p>
                      <a:pPr marL="0" marR="0" algn="l">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Air: 20%</a:t>
                      </a:r>
                    </a:p>
                  </a:txBody>
                  <a:tcPr marL="68580" marR="68580" marT="0" marB="0">
                    <a:solidFill>
                      <a:schemeClr val="bg1"/>
                    </a:solidFill>
                  </a:tcPr>
                </a:tc>
                <a:tc>
                  <a:txBody>
                    <a:bodyPr/>
                    <a:lstStyle/>
                    <a:p>
                      <a:pPr marL="0" marR="0" algn="l">
                        <a:lnSpc>
                          <a:spcPct val="115000"/>
                        </a:lnSpc>
                        <a:spcBef>
                          <a:spcPts val="0"/>
                        </a:spcBef>
                        <a:spcAft>
                          <a:spcPts val="1000"/>
                        </a:spcAft>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32395276"/>
                  </a:ext>
                </a:extLst>
              </a:tr>
              <a:tr h="983225">
                <a:tc>
                  <a:txBody>
                    <a:bodyPr/>
                    <a:lstStyle/>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Transportation</a:t>
                      </a:r>
                    </a:p>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Memorial Hermann </a:t>
                      </a:r>
                      <a:r>
                        <a:rPr lang="en-US" sz="1300" i="1" dirty="0">
                          <a:effectLst/>
                          <a:latin typeface="Calibri" panose="020F0502020204030204" pitchFamily="34" charset="0"/>
                          <a:cs typeface="Calibri" panose="020F0502020204030204" pitchFamily="34" charset="0"/>
                        </a:rPr>
                        <a:t>Advantage</a:t>
                      </a:r>
                      <a:r>
                        <a:rPr lang="en-US" sz="1300" dirty="0">
                          <a:effectLst/>
                          <a:latin typeface="Calibri" panose="020F0502020204030204" pitchFamily="34" charset="0"/>
                          <a:cs typeface="Calibri" panose="020F0502020204030204" pitchFamily="34" charset="0"/>
                        </a:rPr>
                        <a:t> HMO covers</a:t>
                      </a:r>
                      <a:r>
                        <a:rPr lang="en-US" sz="1300" baseline="0" dirty="0">
                          <a:effectLst/>
                          <a:latin typeface="Calibri" panose="020F0502020204030204" pitchFamily="34" charset="0"/>
                          <a:cs typeface="Calibri" panose="020F0502020204030204" pitchFamily="34" charset="0"/>
                        </a:rPr>
                        <a:t> 10 trips.</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Memorial Hermann </a:t>
                      </a:r>
                      <a:r>
                        <a:rPr lang="en-US" sz="1300" i="1" dirty="0">
                          <a:effectLst/>
                          <a:latin typeface="Calibri" panose="020F0502020204030204" pitchFamily="34" charset="0"/>
                          <a:cs typeface="Calibri" panose="020F0502020204030204" pitchFamily="34" charset="0"/>
                        </a:rPr>
                        <a:t>Advantage</a:t>
                      </a:r>
                      <a:r>
                        <a:rPr lang="en-US" sz="1300" dirty="0">
                          <a:effectLst/>
                          <a:latin typeface="Calibri" panose="020F0502020204030204" pitchFamily="34" charset="0"/>
                          <a:cs typeface="Calibri" panose="020F0502020204030204" pitchFamily="34" charset="0"/>
                        </a:rPr>
                        <a:t> Plus HMO covers</a:t>
                      </a:r>
                      <a:r>
                        <a:rPr lang="en-US" sz="1300" baseline="0" dirty="0">
                          <a:effectLst/>
                          <a:latin typeface="Calibri" panose="020F0502020204030204" pitchFamily="34" charset="0"/>
                          <a:cs typeface="Calibri" panose="020F0502020204030204" pitchFamily="34" charset="0"/>
                        </a:rPr>
                        <a:t> 15 trips.</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effectLst/>
                          <a:latin typeface="Calibri" panose="020F0502020204030204" pitchFamily="34" charset="0"/>
                          <a:cs typeface="Calibri" panose="020F0502020204030204" pitchFamily="34" charset="0"/>
                        </a:rPr>
                        <a:t>Memorial Hermann </a:t>
                      </a:r>
                      <a:r>
                        <a:rPr lang="en-US" sz="1300" i="1" dirty="0">
                          <a:effectLst/>
                          <a:latin typeface="Calibri" panose="020F0502020204030204" pitchFamily="34" charset="0"/>
                          <a:cs typeface="Calibri" panose="020F0502020204030204" pitchFamily="34" charset="0"/>
                        </a:rPr>
                        <a:t>Advantage</a:t>
                      </a:r>
                      <a:r>
                        <a:rPr lang="en-US" sz="1300" dirty="0">
                          <a:effectLst/>
                          <a:latin typeface="Calibri" panose="020F0502020204030204" pitchFamily="34" charset="0"/>
                          <a:cs typeface="Calibri" panose="020F0502020204030204" pitchFamily="34" charset="0"/>
                        </a:rPr>
                        <a:t> Prime Value MA Only HMO covers</a:t>
                      </a:r>
                      <a:r>
                        <a:rPr lang="en-US" sz="1300" baseline="0" dirty="0">
                          <a:effectLst/>
                          <a:latin typeface="Calibri" panose="020F0502020204030204" pitchFamily="34" charset="0"/>
                          <a:cs typeface="Calibri" panose="020F0502020204030204" pitchFamily="34" charset="0"/>
                        </a:rPr>
                        <a:t> 10 trips.</a:t>
                      </a:r>
                      <a:endParaRPr lang="en-US" sz="1300" dirty="0">
                        <a:solidFill>
                          <a:schemeClr val="tx1"/>
                        </a:solidFill>
                        <a:effectLst/>
                        <a:latin typeface="Calibri" panose="020F0502020204030204" pitchFamily="34" charset="0"/>
                        <a:ea typeface="Calibri"/>
                        <a:cs typeface="Calibri" panose="020F0502020204030204" pitchFamily="34" charset="0"/>
                      </a:endParaRPr>
                    </a:p>
                    <a:p>
                      <a:pPr marL="0" marR="0" algn="l">
                        <a:lnSpc>
                          <a:spcPct val="115000"/>
                        </a:lnSpc>
                        <a:spcBef>
                          <a:spcPts val="0"/>
                        </a:spcBef>
                        <a:spcAft>
                          <a:spcPts val="1000"/>
                        </a:spcAft>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1008593">
                <a:tc>
                  <a:txBody>
                    <a:bodyPr/>
                    <a:lstStyle/>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Over-the</a:t>
                      </a:r>
                      <a:r>
                        <a:rPr lang="en-US" sz="1500" b="1" baseline="0" dirty="0">
                          <a:effectLst/>
                          <a:latin typeface="Calibri" panose="020F0502020204030204" pitchFamily="34" charset="0"/>
                          <a:cs typeface="Calibri" panose="020F0502020204030204" pitchFamily="34" charset="0"/>
                        </a:rPr>
                        <a:t>-Counter (OTC)</a:t>
                      </a:r>
                      <a:endParaRPr lang="en-US" sz="1500" b="1" dirty="0">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$40 per quarter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gn="l">
                        <a:lnSpc>
                          <a:spcPct val="115000"/>
                        </a:lnSpc>
                        <a:spcBef>
                          <a:spcPts val="0"/>
                        </a:spcBef>
                        <a:spcAft>
                          <a:spcPts val="0"/>
                        </a:spcAft>
                      </a:pPr>
                      <a:r>
                        <a:rPr lang="en-US" sz="1300" dirty="0">
                          <a:solidFill>
                            <a:schemeClr val="tx1"/>
                          </a:solidFill>
                          <a:effectLst/>
                          <a:latin typeface="Calibri" panose="020F0502020204030204" pitchFamily="34" charset="0"/>
                          <a:ea typeface="+mn-ea"/>
                          <a:cs typeface="Calibri" panose="020F0502020204030204" pitchFamily="34" charset="0"/>
                        </a:rPr>
                        <a:t>$55</a:t>
                      </a:r>
                      <a:r>
                        <a:rPr lang="en-US" sz="1300" baseline="0" dirty="0">
                          <a:solidFill>
                            <a:schemeClr val="tx1"/>
                          </a:solidFill>
                          <a:effectLst/>
                          <a:latin typeface="Calibri" panose="020F0502020204030204" pitchFamily="34" charset="0"/>
                          <a:ea typeface="+mn-ea"/>
                          <a:cs typeface="Calibri" panose="020F0502020204030204" pitchFamily="34" charset="0"/>
                        </a:rPr>
                        <a:t> per quarter</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en-US" sz="1300" dirty="0">
                          <a:effectLst/>
                          <a:latin typeface="Calibri" panose="020F0502020204030204" pitchFamily="34" charset="0"/>
                          <a:cs typeface="Calibri" panose="020F0502020204030204" pitchFamily="34" charset="0"/>
                        </a:rPr>
                        <a:t>$25 per quarter</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2755814815"/>
                  </a:ext>
                </a:extLst>
              </a:tr>
              <a:tr h="791875">
                <a:tc>
                  <a:txBody>
                    <a:bodyPr/>
                    <a:lstStyle/>
                    <a:p>
                      <a:pPr marL="0" marR="0" algn="l">
                        <a:lnSpc>
                          <a:spcPct val="115000"/>
                        </a:lnSpc>
                        <a:spcBef>
                          <a:spcPts val="0"/>
                        </a:spcBef>
                        <a:spcAft>
                          <a:spcPts val="0"/>
                        </a:spcAft>
                      </a:pPr>
                      <a:r>
                        <a:rPr lang="en-US" sz="1500" b="1" dirty="0">
                          <a:effectLst/>
                          <a:latin typeface="Calibri" panose="020F0502020204030204" pitchFamily="34" charset="0"/>
                          <a:cs typeface="Calibri" panose="020F0502020204030204" pitchFamily="34" charset="0"/>
                        </a:rPr>
                        <a:t>Meals </a:t>
                      </a:r>
                    </a:p>
                    <a:p>
                      <a:pPr marL="0" marR="0" algn="l">
                        <a:lnSpc>
                          <a:spcPct val="115000"/>
                        </a:lnSpc>
                        <a:spcBef>
                          <a:spcPts val="0"/>
                        </a:spcBef>
                        <a:spcAft>
                          <a:spcPts val="0"/>
                        </a:spcAft>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Coverage: </a:t>
                      </a:r>
                      <a:r>
                        <a:rPr lang="en-US" sz="1300" baseline="0" dirty="0">
                          <a:solidFill>
                            <a:schemeClr val="tx1"/>
                          </a:solidFill>
                          <a:effectLst/>
                          <a:latin typeface="Calibri" panose="020F0502020204030204" pitchFamily="34" charset="0"/>
                          <a:cs typeface="Calibri" panose="020F0502020204030204" pitchFamily="34" charset="0"/>
                        </a:rPr>
                        <a:t>(10) meals post-discharge of inpatient or surgical hospital stay</a:t>
                      </a:r>
                    </a:p>
                  </a:txBody>
                  <a:tcPr marL="68580" marR="68580" marT="0" marB="0">
                    <a:solidFill>
                      <a:schemeClr val="bg1"/>
                    </a:solidFill>
                  </a:tcPr>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Coverage: </a:t>
                      </a:r>
                      <a:r>
                        <a:rPr lang="en-US" sz="1300" baseline="0" dirty="0">
                          <a:solidFill>
                            <a:schemeClr val="tx1"/>
                          </a:solidFill>
                          <a:effectLst/>
                          <a:latin typeface="Calibri" panose="020F0502020204030204" pitchFamily="34" charset="0"/>
                          <a:cs typeface="Calibri" panose="020F0502020204030204" pitchFamily="34" charset="0"/>
                        </a:rPr>
                        <a:t>(10) meals post-discharge of inpatient or surgical hospital stay</a:t>
                      </a:r>
                    </a:p>
                    <a:p>
                      <a:pPr marL="0" marR="0" algn="l">
                        <a:lnSpc>
                          <a:spcPct val="115000"/>
                        </a:lnSpc>
                        <a:spcBef>
                          <a:spcPts val="0"/>
                        </a:spcBef>
                        <a:spcAft>
                          <a:spcPts val="1000"/>
                        </a:spcAft>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l">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Coverage: </a:t>
                      </a:r>
                      <a:r>
                        <a:rPr lang="en-US" sz="1300" baseline="0" dirty="0">
                          <a:solidFill>
                            <a:schemeClr val="tx1"/>
                          </a:solidFill>
                          <a:effectLst/>
                          <a:latin typeface="Calibri" panose="020F0502020204030204" pitchFamily="34" charset="0"/>
                          <a:cs typeface="Calibri" panose="020F0502020204030204" pitchFamily="34" charset="0"/>
                        </a:rPr>
                        <a:t>(10) meals post-discharge of inpatient or surgical hospital stay</a:t>
                      </a:r>
                    </a:p>
                  </a:txBody>
                  <a:tcPr marL="68580" marR="68580" marT="0" marB="0"/>
                </a:tc>
                <a:tc>
                  <a:txBody>
                    <a:bodyPr/>
                    <a:lstStyle/>
                    <a:p>
                      <a:pPr marL="0" marR="0" algn="l">
                        <a:lnSpc>
                          <a:spcPct val="115000"/>
                        </a:lnSpc>
                        <a:spcBef>
                          <a:spcPts val="0"/>
                        </a:spcBef>
                        <a:spcAft>
                          <a:spcPts val="0"/>
                        </a:spcAft>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345525385"/>
                  </a:ext>
                </a:extLst>
              </a:tr>
            </a:tbl>
          </a:graphicData>
        </a:graphic>
      </p:graphicFrame>
      <p:sp>
        <p:nvSpPr>
          <p:cNvPr id="6" name="Title 1"/>
          <p:cNvSpPr>
            <a:spLocks noGrp="1"/>
          </p:cNvSpPr>
          <p:nvPr>
            <p:ph type="title"/>
          </p:nvPr>
        </p:nvSpPr>
        <p:spPr>
          <a:xfrm>
            <a:off x="-1795272" y="1131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 </a:t>
            </a:r>
            <a:r>
              <a:rPr lang="en-US" sz="2800" b="1" dirty="0">
                <a:solidFill>
                  <a:srgbClr val="FFC000"/>
                </a:solidFill>
                <a:latin typeface="Calibri" panose="020F0502020204030204" pitchFamily="34" charset="0"/>
                <a:cs typeface="Calibri" panose="020F0502020204030204" pitchFamily="34" charset="0"/>
              </a:rPr>
              <a:t>Cont.</a:t>
            </a:r>
          </a:p>
        </p:txBody>
      </p:sp>
    </p:spTree>
    <p:extLst>
      <p:ext uri="{BB962C8B-B14F-4D97-AF65-F5344CB8AC3E}">
        <p14:creationId xmlns:p14="http://schemas.microsoft.com/office/powerpoint/2010/main" val="29340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3808" y="1197864"/>
            <a:ext cx="7677912" cy="2453640"/>
          </a:xfrm>
        </p:spPr>
        <p:txBody>
          <a:bodyPr>
            <a:normAutofit/>
          </a:bodyPr>
          <a:lstStyle/>
          <a:p>
            <a:r>
              <a:rPr lang="en-US" sz="4000" b="1" dirty="0">
                <a:solidFill>
                  <a:schemeClr val="bg1"/>
                </a:solidFill>
                <a:latin typeface="Calibri" panose="020F0502020204030204" pitchFamily="34" charset="0"/>
                <a:cs typeface="Calibri" panose="020F0502020204030204" pitchFamily="34" charset="0"/>
              </a:rPr>
              <a:t>Dual </a:t>
            </a:r>
            <a:r>
              <a:rPr lang="en-US" sz="4000" b="1" i="1" dirty="0">
                <a:solidFill>
                  <a:schemeClr val="bg1"/>
                </a:solidFill>
                <a:latin typeface="Calibri" panose="020F0502020204030204" pitchFamily="34" charset="0"/>
                <a:cs typeface="Calibri" panose="020F0502020204030204" pitchFamily="34" charset="0"/>
              </a:rPr>
              <a:t>Advantage</a:t>
            </a:r>
            <a:r>
              <a:rPr lang="en-US" sz="4000" b="1" dirty="0">
                <a:solidFill>
                  <a:schemeClr val="bg1"/>
                </a:solidFill>
                <a:latin typeface="Calibri" panose="020F0502020204030204" pitchFamily="34" charset="0"/>
                <a:cs typeface="Calibri" panose="020F0502020204030204" pitchFamily="34" charset="0"/>
              </a:rPr>
              <a:t> HMO D-SNP</a:t>
            </a:r>
          </a:p>
        </p:txBody>
      </p:sp>
      <p:sp>
        <p:nvSpPr>
          <p:cNvPr id="5" name="Rectangle 4"/>
          <p:cNvSpPr/>
          <p:nvPr/>
        </p:nvSpPr>
        <p:spPr>
          <a:xfrm>
            <a:off x="841248" y="4748787"/>
            <a:ext cx="1432560" cy="15087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163476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424" y="20772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D-SNP</a:t>
            </a:r>
          </a:p>
        </p:txBody>
      </p:sp>
      <p:sp>
        <p:nvSpPr>
          <p:cNvPr id="4" name="Content Placeholder 2"/>
          <p:cNvSpPr>
            <a:spLocks noGrp="1"/>
          </p:cNvSpPr>
          <p:nvPr>
            <p:ph idx="1"/>
          </p:nvPr>
        </p:nvSpPr>
        <p:spPr>
          <a:xfrm>
            <a:off x="1267968" y="2604430"/>
            <a:ext cx="9792930" cy="919725"/>
          </a:xfrm>
        </p:spPr>
        <p:txBody>
          <a:bodyPr>
            <a:normAutofit/>
          </a:bodyPr>
          <a:lstStyle/>
          <a:p>
            <a:pPr marL="285750" indent="-285750">
              <a:buFont typeface="Arial" panose="020B0604020202020204" pitchFamily="34" charset="0"/>
              <a:buChar char="•"/>
            </a:pPr>
            <a:r>
              <a:rPr lang="en-US" sz="1700" b="1" dirty="0">
                <a:solidFill>
                  <a:schemeClr val="tx1"/>
                </a:solidFill>
                <a:latin typeface="Calibri" panose="020F0502020204030204" pitchFamily="34" charset="0"/>
                <a:cs typeface="Calibri" panose="020F0502020204030204" pitchFamily="34" charset="0"/>
              </a:rPr>
              <a:t>Be over the age of 65 and have both Medicare and Medicaid.</a:t>
            </a:r>
          </a:p>
          <a:p>
            <a:pPr marL="285750" indent="-285750">
              <a:buFont typeface="Arial" panose="020B0604020202020204" pitchFamily="34" charset="0"/>
              <a:buChar char="•"/>
            </a:pPr>
            <a:r>
              <a:rPr lang="en-US" sz="1700" b="1" dirty="0">
                <a:solidFill>
                  <a:schemeClr val="tx1"/>
                </a:solidFill>
                <a:latin typeface="Calibri" panose="020F0502020204030204" pitchFamily="34" charset="0"/>
                <a:cs typeface="Calibri" panose="020F0502020204030204" pitchFamily="34" charset="0"/>
              </a:rPr>
              <a:t>Or, be under 65 with a qualifying disability.</a:t>
            </a:r>
          </a:p>
          <a:p>
            <a:pPr marL="285750" indent="-285750">
              <a:buFont typeface="Arial" panose="020B0604020202020204" pitchFamily="34" charset="0"/>
              <a:buChar char="•"/>
            </a:pPr>
            <a:endParaRPr lang="en-US" b="1"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865632" y="1258148"/>
            <a:ext cx="9846850" cy="1431161"/>
          </a:xfrm>
          <a:prstGeom prst="rect">
            <a:avLst/>
          </a:prstGeom>
          <a:noFill/>
        </p:spPr>
        <p:txBody>
          <a:bodyPr wrap="square" rtlCol="0">
            <a:spAutoFit/>
          </a:bodyPr>
          <a:lstStyle/>
          <a:p>
            <a:r>
              <a:rPr lang="en-US" sz="1700" dirty="0"/>
              <a:t>With Memorial Hermann Dual </a:t>
            </a:r>
            <a:r>
              <a:rPr lang="en-US" sz="1700" i="1" dirty="0"/>
              <a:t>Advantage</a:t>
            </a:r>
            <a:r>
              <a:rPr lang="en-US" sz="1700" dirty="0"/>
              <a:t> HMO D-SNP, members get exceptional care and coverage in an all-in-one plan that combines your Medicare Part A and Part B benefits, your Medicare Part D prescription drug coverage, your Medicaid benefits, as well as extra benefits not provided by either Medicare or Medicaid.</a:t>
            </a:r>
          </a:p>
          <a:p>
            <a:endParaRPr lang="en-US" dirty="0"/>
          </a:p>
          <a:p>
            <a:r>
              <a:rPr lang="en-US" b="1" dirty="0">
                <a:latin typeface="Calibri" panose="020F0502020204030204" pitchFamily="34" charset="0"/>
                <a:cs typeface="Calibri" panose="020F0502020204030204" pitchFamily="34" charset="0"/>
              </a:rPr>
              <a:t>To qualify:</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28670"/>
          <a:stretch/>
        </p:blipFill>
        <p:spPr>
          <a:xfrm>
            <a:off x="6053902" y="3885566"/>
            <a:ext cx="5560541" cy="1992720"/>
          </a:xfrm>
          <a:prstGeom prst="rect">
            <a:avLst/>
          </a:prstGeom>
        </p:spPr>
      </p:pic>
      <p:sp>
        <p:nvSpPr>
          <p:cNvPr id="11" name="TextBox 10"/>
          <p:cNvSpPr txBox="1"/>
          <p:nvPr/>
        </p:nvSpPr>
        <p:spPr>
          <a:xfrm>
            <a:off x="865632" y="4229688"/>
            <a:ext cx="4962144" cy="1661993"/>
          </a:xfrm>
          <a:prstGeom prst="rect">
            <a:avLst/>
          </a:prstGeom>
          <a:noFill/>
        </p:spPr>
        <p:txBody>
          <a:bodyPr wrap="square" rtlCol="0">
            <a:spAutoFit/>
          </a:bodyPr>
          <a:lstStyle/>
          <a:p>
            <a:r>
              <a:rPr lang="en-US" sz="1700" dirty="0"/>
              <a:t>Individuals who meet one of these basic requirements must also be enrolled in Medicare Part A and/or Part B and receive full Medicaid benefits and/or assistance with Medicare premiums or cost sharing through one of the following “Medicare Savings Program” (MSP) categories: </a:t>
            </a:r>
          </a:p>
        </p:txBody>
      </p:sp>
    </p:spTree>
    <p:extLst>
      <p:ext uri="{BB962C8B-B14F-4D97-AF65-F5344CB8AC3E}">
        <p14:creationId xmlns:p14="http://schemas.microsoft.com/office/powerpoint/2010/main" val="142096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30234"/>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D-SNP Benefits</a:t>
            </a:r>
          </a:p>
        </p:txBody>
      </p:sp>
      <p:sp>
        <p:nvSpPr>
          <p:cNvPr id="4" name="Content Placeholder 2"/>
          <p:cNvSpPr>
            <a:spLocks noGrp="1"/>
          </p:cNvSpPr>
          <p:nvPr>
            <p:ph idx="1"/>
          </p:nvPr>
        </p:nvSpPr>
        <p:spPr>
          <a:xfrm>
            <a:off x="1059014" y="1606040"/>
            <a:ext cx="10470999" cy="2660948"/>
          </a:xfrm>
        </p:spPr>
        <p:txBody>
          <a:bodyPr>
            <a:normAutofit/>
          </a:bodyPr>
          <a:lstStyle/>
          <a:p>
            <a:pPr marL="285750" indent="-285750">
              <a:buFont typeface="Arial" panose="020B0604020202020204" pitchFamily="34" charset="0"/>
              <a:buChar char="•"/>
            </a:pPr>
            <a:r>
              <a:rPr lang="en-US" sz="1800" b="1" dirty="0">
                <a:solidFill>
                  <a:schemeClr val="tx1"/>
                </a:solidFill>
                <a:latin typeface="Calibri" panose="020F0502020204030204" pitchFamily="34" charset="0"/>
                <a:cs typeface="Calibri" panose="020F0502020204030204" pitchFamily="34" charset="0"/>
              </a:rPr>
              <a:t>Specifically designed for people with both Medicare and Medicaid. </a:t>
            </a:r>
          </a:p>
          <a:p>
            <a:pPr marL="285750" indent="-285750">
              <a:buFont typeface="Arial" panose="020B0604020202020204" pitchFamily="34" charset="0"/>
              <a:buChar char="•"/>
            </a:pPr>
            <a:r>
              <a:rPr lang="en-US" sz="1800" b="1" dirty="0">
                <a:solidFill>
                  <a:schemeClr val="tx1"/>
                </a:solidFill>
                <a:latin typeface="Calibri" panose="020F0502020204030204" pitchFamily="34" charset="0"/>
                <a:cs typeface="Calibri" panose="020F0502020204030204" pitchFamily="34" charset="0"/>
              </a:rPr>
              <a:t>You must reside in Harris, Montgomery, or Fort Bend County to qualify for this plan. </a:t>
            </a:r>
          </a:p>
          <a:p>
            <a:pPr marL="285750" indent="-285750">
              <a:buFont typeface="Arial" panose="020B0604020202020204" pitchFamily="34" charset="0"/>
              <a:buChar char="•"/>
            </a:pPr>
            <a:r>
              <a:rPr lang="en-US" sz="1800" b="1" dirty="0">
                <a:solidFill>
                  <a:schemeClr val="tx1"/>
                </a:solidFill>
              </a:rPr>
              <a:t>You can keep your Medicaid benefits and get more benefits compared with Original Medicare.</a:t>
            </a:r>
            <a:endParaRPr lang="en-US" sz="1800" b="1"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946876" y="1185411"/>
            <a:ext cx="10342915" cy="369332"/>
          </a:xfrm>
          <a:prstGeom prst="rect">
            <a:avLst/>
          </a:prstGeom>
          <a:noFill/>
        </p:spPr>
        <p:txBody>
          <a:bodyPr wrap="square" rtlCol="0">
            <a:spAutoFit/>
          </a:bodyPr>
          <a:lstStyle/>
          <a:p>
            <a:r>
              <a:rPr lang="en-US" dirty="0"/>
              <a:t>With the Memorial Hermann Dual </a:t>
            </a:r>
            <a:r>
              <a:rPr lang="en-US" i="1" dirty="0"/>
              <a:t>Advantage</a:t>
            </a:r>
            <a:r>
              <a:rPr lang="en-US" dirty="0"/>
              <a:t> HMO D-SNP you will receive extra benefits and features:</a:t>
            </a:r>
            <a:endParaRPr lang="en-US" sz="2000" dirty="0">
              <a:latin typeface="Calibri" panose="020F0502020204030204" pitchFamily="34" charset="0"/>
              <a:cs typeface="Calibri" panose="020F0502020204030204" pitchFamily="34" charset="0"/>
            </a:endParaRPr>
          </a:p>
        </p:txBody>
      </p:sp>
      <p:sp>
        <p:nvSpPr>
          <p:cNvPr id="7" name="Rectangle 6"/>
          <p:cNvSpPr/>
          <p:nvPr/>
        </p:nvSpPr>
        <p:spPr>
          <a:xfrm>
            <a:off x="2666753" y="2976744"/>
            <a:ext cx="6859602" cy="457200"/>
          </a:xfrm>
          <a:prstGeom prst="rect">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84119" y="3041217"/>
            <a:ext cx="3824868" cy="369332"/>
          </a:xfrm>
          <a:prstGeom prst="rect">
            <a:avLst/>
          </a:prstGeom>
          <a:noFill/>
        </p:spPr>
        <p:txBody>
          <a:bodyPr wrap="square" rtlCol="0">
            <a:spAutoFit/>
          </a:bodyPr>
          <a:lstStyle/>
          <a:p>
            <a:pPr algn="ctr"/>
            <a:r>
              <a:rPr lang="en-US" b="1" dirty="0">
                <a:solidFill>
                  <a:schemeClr val="bg1"/>
                </a:solidFill>
              </a:rPr>
              <a:t>Extra Benefits You’ll Receive </a:t>
            </a:r>
          </a:p>
        </p:txBody>
      </p:sp>
      <p:graphicFrame>
        <p:nvGraphicFramePr>
          <p:cNvPr id="8" name="Table 7"/>
          <p:cNvGraphicFramePr>
            <a:graphicFrameLocks noGrp="1"/>
          </p:cNvGraphicFramePr>
          <p:nvPr>
            <p:extLst>
              <p:ext uri="{D42A27DB-BD31-4B8C-83A1-F6EECF244321}">
                <p14:modId xmlns:p14="http://schemas.microsoft.com/office/powerpoint/2010/main" val="1564576172"/>
              </p:ext>
            </p:extLst>
          </p:nvPr>
        </p:nvGraphicFramePr>
        <p:xfrm>
          <a:off x="2666752" y="3519030"/>
          <a:ext cx="6859603" cy="3017520"/>
        </p:xfrm>
        <a:graphic>
          <a:graphicData uri="http://schemas.openxmlformats.org/drawingml/2006/table">
            <a:tbl>
              <a:tblPr firstRow="1" bandRow="1">
                <a:tableStyleId>{5C22544A-7EE6-4342-B048-85BDC9FD1C3A}</a:tableStyleId>
              </a:tblPr>
              <a:tblGrid>
                <a:gridCol w="6859603">
                  <a:extLst>
                    <a:ext uri="{9D8B030D-6E8A-4147-A177-3AD203B41FA5}">
                      <a16:colId xmlns:a16="http://schemas.microsoft.com/office/drawing/2014/main" val="2530863217"/>
                    </a:ext>
                  </a:extLst>
                </a:gridCol>
              </a:tblGrid>
              <a:tr h="1930951">
                <a:tc>
                  <a:txBody>
                    <a:bodyPr/>
                    <a:lstStyle/>
                    <a:p>
                      <a:r>
                        <a:rPr lang="en-US" sz="1600" dirty="0">
                          <a:solidFill>
                            <a:schemeClr val="tx1"/>
                          </a:solidFill>
                          <a:latin typeface="Calibri" panose="020F0502020204030204" pitchFamily="34" charset="0"/>
                          <a:cs typeface="Calibri" panose="020F0502020204030204" pitchFamily="34" charset="0"/>
                        </a:rPr>
                        <a:t>          Preventative</a:t>
                      </a:r>
                      <a:r>
                        <a:rPr lang="en-US" sz="1600" baseline="0" dirty="0">
                          <a:solidFill>
                            <a:schemeClr val="tx1"/>
                          </a:solidFill>
                          <a:latin typeface="Calibri" panose="020F0502020204030204" pitchFamily="34" charset="0"/>
                          <a:cs typeface="Calibri" panose="020F0502020204030204" pitchFamily="34" charset="0"/>
                        </a:rPr>
                        <a:t> and comprehensive dental coverage.</a:t>
                      </a:r>
                    </a:p>
                    <a:p>
                      <a:endParaRPr lang="en-US" sz="1600" baseline="0" dirty="0">
                        <a:solidFill>
                          <a:schemeClr val="tx1"/>
                        </a:solidFill>
                        <a:latin typeface="Calibri" panose="020F0502020204030204" pitchFamily="34" charset="0"/>
                        <a:cs typeface="Calibri" panose="020F0502020204030204" pitchFamily="34" charset="0"/>
                      </a:endParaRPr>
                    </a:p>
                    <a:p>
                      <a:pPr lvl="1"/>
                      <a:r>
                        <a:rPr lang="en-US" sz="1600" baseline="0" dirty="0">
                          <a:solidFill>
                            <a:schemeClr val="tx1"/>
                          </a:solidFill>
                          <a:latin typeface="Calibri" panose="020F0502020204030204" pitchFamily="34" charset="0"/>
                          <a:cs typeface="Calibri" panose="020F0502020204030204" pitchFamily="34" charset="0"/>
                        </a:rPr>
                        <a:t>Vision allowance of $200 and hearing allowance of $400 during benefit year.</a:t>
                      </a:r>
                    </a:p>
                    <a:p>
                      <a:endParaRPr lang="en-US" sz="1600" baseline="0" dirty="0">
                        <a:solidFill>
                          <a:schemeClr val="tx1"/>
                        </a:solidFill>
                        <a:latin typeface="Calibri" panose="020F0502020204030204" pitchFamily="34" charset="0"/>
                        <a:cs typeface="Calibri" panose="020F0502020204030204" pitchFamily="34" charset="0"/>
                      </a:endParaRPr>
                    </a:p>
                    <a:p>
                      <a:pPr lvl="1"/>
                      <a:r>
                        <a:rPr lang="en-US" sz="1600" baseline="0" dirty="0">
                          <a:solidFill>
                            <a:schemeClr val="tx1"/>
                          </a:solidFill>
                          <a:latin typeface="Calibri" panose="020F0502020204030204" pitchFamily="34" charset="0"/>
                          <a:cs typeface="Calibri" panose="020F0502020204030204" pitchFamily="34" charset="0"/>
                        </a:rPr>
                        <a:t>Transportation benefit includes 58 one-way transports to and from a    Health-related location per year. </a:t>
                      </a:r>
                    </a:p>
                    <a:p>
                      <a:endParaRPr lang="en-US" sz="1600" baseline="0" dirty="0">
                        <a:solidFill>
                          <a:schemeClr val="tx1"/>
                        </a:solidFill>
                        <a:latin typeface="Calibri" panose="020F0502020204030204" pitchFamily="34" charset="0"/>
                        <a:cs typeface="Calibri" panose="020F0502020204030204" pitchFamily="34" charset="0"/>
                      </a:endParaRPr>
                    </a:p>
                    <a:p>
                      <a:pPr lvl="1"/>
                      <a:r>
                        <a:rPr lang="en-US" sz="1600" baseline="0" dirty="0">
                          <a:solidFill>
                            <a:schemeClr val="tx1"/>
                          </a:solidFill>
                          <a:latin typeface="Calibri" panose="020F0502020204030204" pitchFamily="34" charset="0"/>
                          <a:cs typeface="Calibri" panose="020F0502020204030204" pitchFamily="34" charset="0"/>
                        </a:rPr>
                        <a:t>Meal benefit includes 10 meals post-discharge after every surgery or inpatient discharge during the benefit year. </a:t>
                      </a:r>
                    </a:p>
                    <a:p>
                      <a:r>
                        <a:rPr lang="en-US" sz="1600" baseline="0" dirty="0">
                          <a:solidFill>
                            <a:schemeClr val="tx1"/>
                          </a:solidFill>
                          <a:latin typeface="Calibri" panose="020F0502020204030204" pitchFamily="34" charset="0"/>
                          <a:cs typeface="Calibri" panose="020F0502020204030204" pitchFamily="34" charset="0"/>
                        </a:rPr>
                        <a:t>            </a:t>
                      </a:r>
                    </a:p>
                    <a:p>
                      <a:r>
                        <a:rPr lang="en-US" sz="1600" baseline="0" dirty="0">
                          <a:solidFill>
                            <a:schemeClr val="tx1"/>
                          </a:solidFill>
                          <a:latin typeface="Calibri" panose="020F0502020204030204" pitchFamily="34" charset="0"/>
                          <a:cs typeface="Calibri" panose="020F0502020204030204" pitchFamily="34" charset="0"/>
                        </a:rPr>
                        <a:t>          OTC (Over-the-counter) Reimbursement up to $75 every 3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3490008"/>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918" y="5644802"/>
            <a:ext cx="422656" cy="3687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215" y="4906917"/>
            <a:ext cx="373000" cy="359306"/>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726" y="4163190"/>
            <a:ext cx="379545" cy="379545"/>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076" y="3611295"/>
            <a:ext cx="297427" cy="37032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338" y="6105916"/>
            <a:ext cx="515634" cy="465019"/>
          </a:xfrm>
          <a:prstGeom prst="rect">
            <a:avLst/>
          </a:prstGeom>
        </p:spPr>
      </p:pic>
    </p:spTree>
    <p:extLst>
      <p:ext uri="{BB962C8B-B14F-4D97-AF65-F5344CB8AC3E}">
        <p14:creationId xmlns:p14="http://schemas.microsoft.com/office/powerpoint/2010/main" val="2946697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30234"/>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D-SNP Benefits</a:t>
            </a:r>
          </a:p>
        </p:txBody>
      </p:sp>
      <p:sp>
        <p:nvSpPr>
          <p:cNvPr id="3" name="TextBox 2"/>
          <p:cNvSpPr txBox="1"/>
          <p:nvPr/>
        </p:nvSpPr>
        <p:spPr>
          <a:xfrm>
            <a:off x="2574775" y="1651067"/>
            <a:ext cx="3824868" cy="369332"/>
          </a:xfrm>
          <a:prstGeom prst="rect">
            <a:avLst/>
          </a:prstGeom>
          <a:noFill/>
        </p:spPr>
        <p:txBody>
          <a:bodyPr wrap="square" rtlCol="0">
            <a:spAutoFit/>
          </a:bodyPr>
          <a:lstStyle/>
          <a:p>
            <a:pPr algn="ctr"/>
            <a:r>
              <a:rPr lang="en-US" b="1" dirty="0">
                <a:solidFill>
                  <a:schemeClr val="bg1"/>
                </a:solidFill>
              </a:rPr>
              <a:t>Extra Benefits You’ll Receive </a:t>
            </a:r>
          </a:p>
        </p:txBody>
      </p:sp>
      <p:graphicFrame>
        <p:nvGraphicFramePr>
          <p:cNvPr id="11" name="Table 10"/>
          <p:cNvGraphicFramePr>
            <a:graphicFrameLocks noGrp="1"/>
          </p:cNvGraphicFramePr>
          <p:nvPr>
            <p:extLst>
              <p:ext uri="{D42A27DB-BD31-4B8C-83A1-F6EECF244321}">
                <p14:modId xmlns:p14="http://schemas.microsoft.com/office/powerpoint/2010/main" val="3981669536"/>
              </p:ext>
            </p:extLst>
          </p:nvPr>
        </p:nvGraphicFramePr>
        <p:xfrm>
          <a:off x="1869953" y="1586594"/>
          <a:ext cx="8218590" cy="4457645"/>
        </p:xfrm>
        <a:graphic>
          <a:graphicData uri="http://schemas.openxmlformats.org/drawingml/2006/table">
            <a:tbl>
              <a:tblPr firstRow="1" firstCol="1" bandRow="1">
                <a:tableStyleId>{5940675A-B579-460E-94D1-54222C63F5DA}</a:tableStyleId>
              </a:tblPr>
              <a:tblGrid>
                <a:gridCol w="3415478">
                  <a:extLst>
                    <a:ext uri="{9D8B030D-6E8A-4147-A177-3AD203B41FA5}">
                      <a16:colId xmlns:a16="http://schemas.microsoft.com/office/drawing/2014/main" val="20000"/>
                    </a:ext>
                  </a:extLst>
                </a:gridCol>
                <a:gridCol w="4803112">
                  <a:extLst>
                    <a:ext uri="{9D8B030D-6E8A-4147-A177-3AD203B41FA5}">
                      <a16:colId xmlns:a16="http://schemas.microsoft.com/office/drawing/2014/main" val="20001"/>
                    </a:ext>
                  </a:extLst>
                </a:gridCol>
              </a:tblGrid>
              <a:tr h="774473">
                <a:tc>
                  <a:txBody>
                    <a:bodyPr/>
                    <a:lstStyle/>
                    <a:p>
                      <a:pPr marL="0" marR="0" algn="ctr">
                        <a:lnSpc>
                          <a:spcPct val="115000"/>
                        </a:lnSpc>
                        <a:spcBef>
                          <a:spcPts val="0"/>
                        </a:spcBef>
                        <a:spcAft>
                          <a:spcPts val="0"/>
                        </a:spcAft>
                      </a:pPr>
                      <a:r>
                        <a:rPr lang="en-US" sz="1600" b="1" dirty="0">
                          <a:solidFill>
                            <a:schemeClr val="tx1"/>
                          </a:solidFill>
                          <a:effectLst/>
                          <a:latin typeface="Calibri" panose="020F0502020204030204" pitchFamily="34" charset="0"/>
                          <a:cs typeface="Calibri" panose="020F0502020204030204" pitchFamily="34" charset="0"/>
                        </a:rPr>
                        <a:t>Benefit</a:t>
                      </a:r>
                      <a:r>
                        <a:rPr lang="en-US" sz="1600" b="1" baseline="0" dirty="0">
                          <a:solidFill>
                            <a:schemeClr val="tx1"/>
                          </a:solidFill>
                          <a:effectLst/>
                          <a:latin typeface="Calibri" panose="020F0502020204030204" pitchFamily="34" charset="0"/>
                          <a:cs typeface="Calibri" panose="020F0502020204030204" pitchFamily="34" charset="0"/>
                        </a:rPr>
                        <a:t> </a:t>
                      </a:r>
                      <a:endParaRPr lang="en-US" sz="16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600" b="1" dirty="0">
                          <a:solidFill>
                            <a:schemeClr val="bg1"/>
                          </a:solidFill>
                          <a:effectLst/>
                          <a:latin typeface="Calibri" panose="020F0502020204030204" pitchFamily="34" charset="0"/>
                          <a:cs typeface="Calibri" panose="020F0502020204030204" pitchFamily="34" charset="0"/>
                        </a:rPr>
                        <a:t>Coverage</a:t>
                      </a:r>
                      <a:endParaRPr lang="en-US" sz="1600" b="1" dirty="0">
                        <a:solidFill>
                          <a:schemeClr val="bg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7030A0"/>
                    </a:solidFill>
                  </a:tcPr>
                </a:tc>
                <a:extLst>
                  <a:ext uri="{0D108BD9-81ED-4DB2-BD59-A6C34878D82A}">
                    <a16:rowId xmlns:a16="http://schemas.microsoft.com/office/drawing/2014/main" val="10000"/>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Primary</a:t>
                      </a:r>
                      <a:r>
                        <a:rPr lang="en-US" sz="1600" b="1" baseline="0" dirty="0">
                          <a:effectLst/>
                          <a:latin typeface="Calibri" panose="020F0502020204030204" pitchFamily="34" charset="0"/>
                          <a:cs typeface="Calibri" panose="020F0502020204030204" pitchFamily="34" charset="0"/>
                        </a:rPr>
                        <a:t> Care</a:t>
                      </a:r>
                      <a:endParaRPr lang="en-US" sz="1600" b="1" dirty="0">
                        <a:effectLst/>
                        <a:latin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3468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Specialist Care </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Lab testing </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Inpatient treatment</a:t>
                      </a:r>
                      <a:r>
                        <a:rPr lang="en-US" sz="1600" b="1" baseline="0" dirty="0">
                          <a:effectLst/>
                          <a:latin typeface="Calibri" panose="020F0502020204030204" pitchFamily="34" charset="0"/>
                          <a:cs typeface="Calibri" panose="020F0502020204030204" pitchFamily="34" charset="0"/>
                        </a:rPr>
                        <a:t> </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Over</a:t>
                      </a:r>
                      <a:r>
                        <a:rPr lang="en-US" sz="1600" b="1" baseline="0" dirty="0">
                          <a:effectLst/>
                          <a:latin typeface="Calibri" panose="020F0502020204030204" pitchFamily="34" charset="0"/>
                          <a:ea typeface="Calibri"/>
                          <a:cs typeface="Calibri" panose="020F0502020204030204" pitchFamily="34" charset="0"/>
                        </a:rPr>
                        <a:t>-the-counter (OTC)</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$75 per quarter </a:t>
                      </a:r>
                    </a:p>
                  </a:txBody>
                  <a:tcPr marL="68580" marR="68580" marT="0" marB="0" anchor="ctr"/>
                </a:tc>
                <a:extLst>
                  <a:ext uri="{0D108BD9-81ED-4DB2-BD59-A6C34878D82A}">
                    <a16:rowId xmlns:a16="http://schemas.microsoft.com/office/drawing/2014/main" val="1720454416"/>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Meals </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Calibri" panose="020F0502020204030204" pitchFamily="34" charset="0"/>
                          <a:cs typeface="Calibri" panose="020F0502020204030204" pitchFamily="34" charset="0"/>
                        </a:rPr>
                        <a:t>Coverage: </a:t>
                      </a:r>
                      <a:r>
                        <a:rPr lang="en-US" sz="1600" baseline="0" dirty="0">
                          <a:solidFill>
                            <a:schemeClr val="tx1"/>
                          </a:solidFill>
                          <a:effectLst/>
                          <a:latin typeface="Calibri" panose="020F0502020204030204" pitchFamily="34" charset="0"/>
                          <a:cs typeface="Calibri" panose="020F0502020204030204" pitchFamily="34" charset="0"/>
                        </a:rPr>
                        <a:t>(10) meals post-discharge of inpatient or surgical hospital stay</a:t>
                      </a:r>
                    </a:p>
                    <a:p>
                      <a:pPr marL="0" marR="0">
                        <a:lnSpc>
                          <a:spcPct val="115000"/>
                        </a:lnSpc>
                        <a:spcBef>
                          <a:spcPts val="0"/>
                        </a:spcBef>
                        <a:spcAft>
                          <a:spcPts val="0"/>
                        </a:spcAft>
                      </a:pP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76346199"/>
                  </a:ext>
                </a:extLst>
              </a:tr>
            </a:tbl>
          </a:graphicData>
        </a:graphic>
      </p:graphicFrame>
    </p:spTree>
    <p:extLst>
      <p:ext uri="{BB962C8B-B14F-4D97-AF65-F5344CB8AC3E}">
        <p14:creationId xmlns:p14="http://schemas.microsoft.com/office/powerpoint/2010/main" val="2459257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30234"/>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D-SNP Benefits</a:t>
            </a:r>
          </a:p>
        </p:txBody>
      </p:sp>
      <p:sp>
        <p:nvSpPr>
          <p:cNvPr id="3" name="TextBox 2"/>
          <p:cNvSpPr txBox="1"/>
          <p:nvPr/>
        </p:nvSpPr>
        <p:spPr>
          <a:xfrm>
            <a:off x="2574775" y="1651067"/>
            <a:ext cx="3824868" cy="369332"/>
          </a:xfrm>
          <a:prstGeom prst="rect">
            <a:avLst/>
          </a:prstGeom>
          <a:noFill/>
        </p:spPr>
        <p:txBody>
          <a:bodyPr wrap="square" rtlCol="0">
            <a:spAutoFit/>
          </a:bodyPr>
          <a:lstStyle/>
          <a:p>
            <a:pPr algn="ctr"/>
            <a:r>
              <a:rPr lang="en-US" b="1" dirty="0">
                <a:solidFill>
                  <a:schemeClr val="bg1"/>
                </a:solidFill>
              </a:rPr>
              <a:t>Extra Benefits You’ll Receive </a:t>
            </a:r>
          </a:p>
        </p:txBody>
      </p:sp>
      <p:graphicFrame>
        <p:nvGraphicFramePr>
          <p:cNvPr id="11" name="Table 10"/>
          <p:cNvGraphicFramePr>
            <a:graphicFrameLocks noGrp="1"/>
          </p:cNvGraphicFramePr>
          <p:nvPr>
            <p:extLst>
              <p:ext uri="{D42A27DB-BD31-4B8C-83A1-F6EECF244321}">
                <p14:modId xmlns:p14="http://schemas.microsoft.com/office/powerpoint/2010/main" val="2425439821"/>
              </p:ext>
            </p:extLst>
          </p:nvPr>
        </p:nvGraphicFramePr>
        <p:xfrm>
          <a:off x="1769472" y="1816317"/>
          <a:ext cx="8218590" cy="4213765"/>
        </p:xfrm>
        <a:graphic>
          <a:graphicData uri="http://schemas.openxmlformats.org/drawingml/2006/table">
            <a:tbl>
              <a:tblPr firstRow="1" firstCol="1" bandRow="1">
                <a:tableStyleId>{5940675A-B579-460E-94D1-54222C63F5DA}</a:tableStyleId>
              </a:tblPr>
              <a:tblGrid>
                <a:gridCol w="3415478">
                  <a:extLst>
                    <a:ext uri="{9D8B030D-6E8A-4147-A177-3AD203B41FA5}">
                      <a16:colId xmlns:a16="http://schemas.microsoft.com/office/drawing/2014/main" val="20000"/>
                    </a:ext>
                  </a:extLst>
                </a:gridCol>
                <a:gridCol w="4803112">
                  <a:extLst>
                    <a:ext uri="{9D8B030D-6E8A-4147-A177-3AD203B41FA5}">
                      <a16:colId xmlns:a16="http://schemas.microsoft.com/office/drawing/2014/main" val="20001"/>
                    </a:ext>
                  </a:extLst>
                </a:gridCol>
              </a:tblGrid>
              <a:tr h="774473">
                <a:tc>
                  <a:txBody>
                    <a:bodyPr/>
                    <a:lstStyle/>
                    <a:p>
                      <a:pPr marL="0" marR="0" algn="ctr">
                        <a:lnSpc>
                          <a:spcPct val="115000"/>
                        </a:lnSpc>
                        <a:spcBef>
                          <a:spcPts val="0"/>
                        </a:spcBef>
                        <a:spcAft>
                          <a:spcPts val="0"/>
                        </a:spcAft>
                      </a:pPr>
                      <a:r>
                        <a:rPr lang="en-US" sz="1600" b="1" dirty="0">
                          <a:solidFill>
                            <a:schemeClr val="tx1"/>
                          </a:solidFill>
                          <a:effectLst/>
                          <a:latin typeface="Calibri" panose="020F0502020204030204" pitchFamily="34" charset="0"/>
                          <a:cs typeface="Calibri" panose="020F0502020204030204" pitchFamily="34" charset="0"/>
                        </a:rPr>
                        <a:t>Benefit</a:t>
                      </a:r>
                      <a:r>
                        <a:rPr lang="en-US" sz="1600" b="1" baseline="0" dirty="0">
                          <a:solidFill>
                            <a:schemeClr val="tx1"/>
                          </a:solidFill>
                          <a:effectLst/>
                          <a:latin typeface="Calibri" panose="020F0502020204030204" pitchFamily="34" charset="0"/>
                          <a:cs typeface="Calibri" panose="020F0502020204030204" pitchFamily="34" charset="0"/>
                        </a:rPr>
                        <a:t> </a:t>
                      </a:r>
                      <a:endParaRPr lang="en-US" sz="16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600" b="1" dirty="0">
                          <a:solidFill>
                            <a:schemeClr val="bg1"/>
                          </a:solidFill>
                          <a:effectLst/>
                          <a:latin typeface="Calibri" panose="020F0502020204030204" pitchFamily="34" charset="0"/>
                          <a:cs typeface="Calibri" panose="020F0502020204030204" pitchFamily="34" charset="0"/>
                        </a:rPr>
                        <a:t>Coverage</a:t>
                      </a:r>
                      <a:endParaRPr lang="en-US" sz="1600" b="1" dirty="0">
                        <a:solidFill>
                          <a:schemeClr val="bg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7030A0"/>
                    </a:solidFill>
                  </a:tcPr>
                </a:tc>
                <a:extLst>
                  <a:ext uri="{0D108BD9-81ED-4DB2-BD59-A6C34878D82A}">
                    <a16:rowId xmlns:a16="http://schemas.microsoft.com/office/drawing/2014/main" val="10000"/>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Transportation</a:t>
                      </a:r>
                      <a:r>
                        <a:rPr lang="en-US" sz="1600" b="1" baseline="0" dirty="0">
                          <a:effectLst/>
                          <a:latin typeface="Calibri" panose="020F0502020204030204" pitchFamily="34" charset="0"/>
                          <a:cs typeface="Calibri" panose="020F0502020204030204" pitchFamily="34" charset="0"/>
                        </a:rPr>
                        <a:t> </a:t>
                      </a:r>
                      <a:endParaRPr lang="en-US" sz="1600" b="1" dirty="0">
                        <a:effectLst/>
                        <a:latin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a:t>
                      </a:r>
                      <a:r>
                        <a:rPr lang="en-US" sz="1600" baseline="0" dirty="0">
                          <a:solidFill>
                            <a:schemeClr val="tx1"/>
                          </a:solidFill>
                          <a:effectLst/>
                          <a:latin typeface="Calibri" panose="020F0502020204030204" pitchFamily="34" charset="0"/>
                          <a:cs typeface="Calibri" panose="020F0502020204030204" pitchFamily="34" charset="0"/>
                        </a:rPr>
                        <a:t> 58 trips </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3468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Dental</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a:t>
                      </a:r>
                      <a:r>
                        <a:rPr lang="en-US" sz="1600" baseline="0" dirty="0">
                          <a:solidFill>
                            <a:schemeClr val="tx1"/>
                          </a:solidFill>
                          <a:effectLst/>
                          <a:latin typeface="Calibri" panose="020F0502020204030204" pitchFamily="34" charset="0"/>
                          <a:cs typeface="Calibri" panose="020F0502020204030204" pitchFamily="34" charset="0"/>
                        </a:rPr>
                        <a:t> $2,500 limit </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Vision</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Hearing</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Telemedicine </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Covered by Standard Medicare</a:t>
                      </a:r>
                    </a:p>
                  </a:txBody>
                  <a:tcPr marL="68580" marR="68580" marT="0" marB="0" anchor="ctr"/>
                </a:tc>
                <a:extLst>
                  <a:ext uri="{0D108BD9-81ED-4DB2-BD59-A6C34878D82A}">
                    <a16:rowId xmlns:a16="http://schemas.microsoft.com/office/drawing/2014/main" val="1720454416"/>
                  </a:ext>
                </a:extLst>
              </a:tr>
              <a:tr h="580922">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Fitness</a:t>
                      </a:r>
                      <a:r>
                        <a:rPr lang="en-US" sz="1600" b="1" baseline="0" dirty="0">
                          <a:effectLst/>
                          <a:latin typeface="Calibri" panose="020F0502020204030204" pitchFamily="34" charset="0"/>
                          <a:ea typeface="Calibri"/>
                          <a:cs typeface="Calibri" panose="020F0502020204030204" pitchFamily="34" charset="0"/>
                        </a:rPr>
                        <a:t> </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solidFill>
                            <a:schemeClr val="tx1"/>
                          </a:solidFill>
                          <a:effectLst/>
                          <a:latin typeface="Calibri" panose="020F0502020204030204" pitchFamily="34" charset="0"/>
                          <a:cs typeface="Calibri" panose="020F0502020204030204" pitchFamily="34" charset="0"/>
                        </a:rPr>
                        <a:t>Covered by Standard Medicare</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76346199"/>
                  </a:ext>
                </a:extLst>
              </a:tr>
            </a:tbl>
          </a:graphicData>
        </a:graphic>
      </p:graphicFrame>
    </p:spTree>
    <p:extLst>
      <p:ext uri="{BB962C8B-B14F-4D97-AF65-F5344CB8AC3E}">
        <p14:creationId xmlns:p14="http://schemas.microsoft.com/office/powerpoint/2010/main" val="2808775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9424" y="1075944"/>
            <a:ext cx="7677912" cy="2453640"/>
          </a:xfrm>
        </p:spPr>
        <p:txBody>
          <a:bodyPr>
            <a:normAutofit/>
          </a:bodyPr>
          <a:lstStyle/>
          <a:p>
            <a:r>
              <a:rPr lang="en-US" sz="4000" b="1" dirty="0">
                <a:solidFill>
                  <a:schemeClr val="bg1"/>
                </a:solidFill>
                <a:latin typeface="Calibri" panose="020F0502020204030204" pitchFamily="34" charset="0"/>
                <a:cs typeface="Calibri" panose="020F0502020204030204" pitchFamily="34" charset="0"/>
              </a:rPr>
              <a:t>Pharmacy</a:t>
            </a:r>
          </a:p>
        </p:txBody>
      </p:sp>
      <p:sp>
        <p:nvSpPr>
          <p:cNvPr id="5" name="Rectangle 4"/>
          <p:cNvSpPr/>
          <p:nvPr/>
        </p:nvSpPr>
        <p:spPr>
          <a:xfrm>
            <a:off x="655320" y="4748787"/>
            <a:ext cx="1432560" cy="15087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1482280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515217"/>
            <a:ext cx="9875520" cy="1356360"/>
          </a:xfrm>
        </p:spPr>
        <p:txBody>
          <a:bodyPr>
            <a:noAutofit/>
          </a:bodyPr>
          <a:lstStyle/>
          <a:p>
            <a:r>
              <a:rPr lang="en-US" sz="3500" b="1" dirty="0">
                <a:solidFill>
                  <a:srgbClr val="FFC000"/>
                </a:solidFill>
                <a:latin typeface="Calibri" panose="020F0502020204030204" pitchFamily="34" charset="0"/>
                <a:cs typeface="Calibri" panose="020F0502020204030204" pitchFamily="34" charset="0"/>
              </a:rPr>
              <a:t>Prescription Drug Coverage HMO, Plus HMO and </a:t>
            </a:r>
            <a:br>
              <a:rPr lang="en-US" sz="3500" b="1" dirty="0">
                <a:solidFill>
                  <a:srgbClr val="FFC000"/>
                </a:solidFill>
                <a:latin typeface="Calibri" panose="020F0502020204030204" pitchFamily="34" charset="0"/>
                <a:cs typeface="Calibri" panose="020F0502020204030204" pitchFamily="34" charset="0"/>
              </a:rPr>
            </a:br>
            <a:r>
              <a:rPr lang="en-US" sz="3500" b="1" dirty="0">
                <a:solidFill>
                  <a:srgbClr val="FFC000"/>
                </a:solidFill>
                <a:latin typeface="Calibri" panose="020F0502020204030204" pitchFamily="34" charset="0"/>
                <a:cs typeface="Calibri" panose="020F0502020204030204" pitchFamily="34" charset="0"/>
              </a:rPr>
              <a:t>MA Prime Value HMO Plan:</a:t>
            </a:r>
          </a:p>
        </p:txBody>
      </p:sp>
      <p:sp>
        <p:nvSpPr>
          <p:cNvPr id="14" name="Content Placeholder 2"/>
          <p:cNvSpPr>
            <a:spLocks noGrp="1"/>
          </p:cNvSpPr>
          <p:nvPr>
            <p:ph idx="1"/>
          </p:nvPr>
        </p:nvSpPr>
        <p:spPr>
          <a:xfrm>
            <a:off x="1011729" y="3919728"/>
            <a:ext cx="9997233" cy="4293108"/>
          </a:xfrm>
        </p:spPr>
        <p:txBody>
          <a:bodyPr>
            <a:normAutofit/>
          </a:bodyPr>
          <a:lstStyle/>
          <a:p>
            <a:r>
              <a:rPr lang="en-US" sz="1800" dirty="0">
                <a:solidFill>
                  <a:schemeClr val="tx1"/>
                </a:solidFill>
                <a:latin typeface="Calibri" panose="020F0502020204030204" pitchFamily="34" charset="0"/>
                <a:cs typeface="Calibri" panose="020F0502020204030204" pitchFamily="34" charset="0"/>
              </a:rPr>
              <a:t>Cost-Sharing may change depending on the pharmacy you choose and when you enter another phase of the Part D benefit. </a:t>
            </a:r>
          </a:p>
          <a:p>
            <a:r>
              <a:rPr lang="en-US" sz="1800" dirty="0">
                <a:solidFill>
                  <a:schemeClr val="tx1"/>
                </a:solidFill>
                <a:latin typeface="Calibri" panose="020F0502020204030204" pitchFamily="34" charset="0"/>
                <a:cs typeface="Calibri" panose="020F0502020204030204" pitchFamily="34" charset="0"/>
              </a:rPr>
              <a:t>For more information on the additional pharmacy-specific cost-sharing and the phases of the benefit, please call us at 855.645.8448 (TTY 711) available 8 a.m. to 8 p.m. CST, seven days per week from October 1 – March 30 and 8 a.m. to 8 p.m. CST, Monday – Friday from April 1st - September 30; or access our Evidence of Coverage at </a:t>
            </a:r>
            <a:r>
              <a:rPr lang="en-US" sz="1800" u="sng" dirty="0">
                <a:solidFill>
                  <a:schemeClr val="tx1"/>
                </a:solidFill>
                <a:latin typeface="Calibri" panose="020F0502020204030204" pitchFamily="34" charset="0"/>
                <a:cs typeface="Calibri" panose="020F0502020204030204" pitchFamily="34" charset="0"/>
              </a:rPr>
              <a:t>healthplan.memorialhermann.org/</a:t>
            </a:r>
            <a:r>
              <a:rPr lang="en-US" sz="1800" u="sng" dirty="0" err="1">
                <a:solidFill>
                  <a:schemeClr val="tx1"/>
                </a:solidFill>
                <a:latin typeface="Calibri" panose="020F0502020204030204" pitchFamily="34" charset="0"/>
                <a:cs typeface="Calibri" panose="020F0502020204030204" pitchFamily="34" charset="0"/>
              </a:rPr>
              <a:t>medicare</a:t>
            </a:r>
            <a:r>
              <a:rPr lang="en-US" sz="1800" dirty="0">
                <a:solidFill>
                  <a:schemeClr val="tx1"/>
                </a:solidFill>
                <a:latin typeface="Calibri" panose="020F0502020204030204" pitchFamily="34" charset="0"/>
                <a:cs typeface="Calibri" panose="020F0502020204030204" pitchFamily="34" charset="0"/>
              </a:rPr>
              <a:t>.</a:t>
            </a:r>
          </a:p>
          <a:p>
            <a:r>
              <a:rPr lang="en-US" sz="1800" dirty="0">
                <a:solidFill>
                  <a:schemeClr val="tx1"/>
                </a:solidFill>
                <a:latin typeface="Calibri" panose="020F0502020204030204" pitchFamily="34" charset="0"/>
                <a:cs typeface="Calibri" panose="020F0502020204030204" pitchFamily="34" charset="0"/>
              </a:rPr>
              <a:t>You may get your drugs at network retail pharmacies and mail order pharmacies. If you reside in a long-term care facility, you pay the same as at a retail pharmacy.</a:t>
            </a:r>
          </a:p>
        </p:txBody>
      </p:sp>
      <p:graphicFrame>
        <p:nvGraphicFramePr>
          <p:cNvPr id="11" name="Content Placeholder 7"/>
          <p:cNvGraphicFramePr>
            <a:graphicFrameLocks/>
          </p:cNvGraphicFramePr>
          <p:nvPr>
            <p:extLst>
              <p:ext uri="{D42A27DB-BD31-4B8C-83A1-F6EECF244321}">
                <p14:modId xmlns:p14="http://schemas.microsoft.com/office/powerpoint/2010/main" val="2979131677"/>
              </p:ext>
            </p:extLst>
          </p:nvPr>
        </p:nvGraphicFramePr>
        <p:xfrm>
          <a:off x="2999026" y="2398881"/>
          <a:ext cx="6120591" cy="576072"/>
        </p:xfrm>
        <a:graphic>
          <a:graphicData uri="http://schemas.openxmlformats.org/drawingml/2006/table">
            <a:tbl>
              <a:tblPr firstRow="1" bandRow="1">
                <a:tableStyleId>{5940675A-B579-460E-94D1-54222C63F5DA}</a:tableStyleId>
              </a:tblPr>
              <a:tblGrid>
                <a:gridCol w="2700735">
                  <a:extLst>
                    <a:ext uri="{9D8B030D-6E8A-4147-A177-3AD203B41FA5}">
                      <a16:colId xmlns:a16="http://schemas.microsoft.com/office/drawing/2014/main" val="1203687286"/>
                    </a:ext>
                  </a:extLst>
                </a:gridCol>
                <a:gridCol w="3419856">
                  <a:extLst>
                    <a:ext uri="{9D8B030D-6E8A-4147-A177-3AD203B41FA5}">
                      <a16:colId xmlns:a16="http://schemas.microsoft.com/office/drawing/2014/main" val="4126334964"/>
                    </a:ext>
                  </a:extLst>
                </a:gridCol>
              </a:tblGrid>
              <a:tr h="576072">
                <a:tc>
                  <a:txBody>
                    <a:bodyPr/>
                    <a:lstStyle/>
                    <a:p>
                      <a:pPr marL="0" marR="0" algn="l">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Total Yearly</a:t>
                      </a:r>
                      <a:r>
                        <a:rPr lang="en-US" sz="1600" b="1" baseline="0" dirty="0">
                          <a:effectLst/>
                          <a:latin typeface="Calibri" panose="020F0502020204030204" pitchFamily="34" charset="0"/>
                          <a:cs typeface="Calibri" panose="020F0502020204030204" pitchFamily="34" charset="0"/>
                        </a:rPr>
                        <a:t> Drug Cost</a:t>
                      </a:r>
                    </a:p>
                    <a:p>
                      <a:pPr marL="0" marR="0" algn="l">
                        <a:lnSpc>
                          <a:spcPct val="100000"/>
                        </a:lnSpc>
                        <a:spcBef>
                          <a:spcPts val="0"/>
                        </a:spcBef>
                        <a:spcAft>
                          <a:spcPts val="0"/>
                        </a:spcAft>
                      </a:pPr>
                      <a:r>
                        <a:rPr lang="en-US" sz="1300" b="0" baseline="0" dirty="0">
                          <a:effectLst/>
                          <a:latin typeface="Calibri" panose="020F0502020204030204" pitchFamily="34" charset="0"/>
                          <a:cs typeface="Calibri" panose="020F0502020204030204" pitchFamily="34" charset="0"/>
                        </a:rPr>
                        <a:t>(Cost paid by you and our Part D plan</a:t>
                      </a:r>
                      <a:r>
                        <a:rPr lang="en-US" sz="1300" b="0" baseline="0" dirty="0">
                          <a:effectLst/>
                        </a:rPr>
                        <a:t>)</a:t>
                      </a:r>
                      <a:endParaRPr lang="en-US" sz="1300" b="0" dirty="0">
                        <a:effectLst/>
                      </a:endParaRPr>
                    </a:p>
                  </a:txBody>
                  <a:tcPr marL="68580" marR="68580" marT="0" marB="0"/>
                </a:tc>
                <a:tc>
                  <a:txBody>
                    <a:bodyPr/>
                    <a:lstStyle/>
                    <a:p>
                      <a:pPr marL="0" marR="0" algn="ctr">
                        <a:lnSpc>
                          <a:spcPct val="115000"/>
                        </a:lnSpc>
                        <a:spcBef>
                          <a:spcPts val="0"/>
                        </a:spcBef>
                        <a:spcAft>
                          <a:spcPts val="1000"/>
                        </a:spcAft>
                      </a:pPr>
                      <a:r>
                        <a:rPr lang="en-US" sz="1600" b="1" i="1" baseline="0" dirty="0">
                          <a:solidFill>
                            <a:schemeClr val="tx1"/>
                          </a:solidFill>
                          <a:effectLst/>
                          <a:latin typeface="Calibri" panose="020F0502020204030204" pitchFamily="34" charset="0"/>
                          <a:ea typeface="Calibri"/>
                          <a:cs typeface="Calibri" panose="020F0502020204030204" pitchFamily="34" charset="0"/>
                        </a:rPr>
                        <a:t>$4,660.00</a:t>
                      </a:r>
                      <a:endParaRPr lang="en-US" sz="1600" i="1" baseline="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bl>
          </a:graphicData>
        </a:graphic>
      </p:graphicFrame>
      <p:sp>
        <p:nvSpPr>
          <p:cNvPr id="12" name="Rectangle 11"/>
          <p:cNvSpPr/>
          <p:nvPr/>
        </p:nvSpPr>
        <p:spPr>
          <a:xfrm>
            <a:off x="2999025" y="1932537"/>
            <a:ext cx="6120592" cy="457200"/>
          </a:xfrm>
          <a:prstGeom prst="rect">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29584" y="1978257"/>
            <a:ext cx="5364480" cy="646331"/>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2023 Memorial Hermann Prescription Drug Benefit</a:t>
            </a:r>
          </a:p>
          <a:p>
            <a:endParaRPr lang="en-US" dirty="0"/>
          </a:p>
        </p:txBody>
      </p:sp>
    </p:spTree>
    <p:extLst>
      <p:ext uri="{BB962C8B-B14F-4D97-AF65-F5344CB8AC3E}">
        <p14:creationId xmlns:p14="http://schemas.microsoft.com/office/powerpoint/2010/main" val="711745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80" y="76309"/>
            <a:ext cx="10366248" cy="1356360"/>
          </a:xfrm>
        </p:spPr>
        <p:txBody>
          <a:bodyPr>
            <a:normAutofit/>
          </a:bodyPr>
          <a:lstStyle/>
          <a:p>
            <a:r>
              <a:rPr lang="en-US" sz="3500" b="1" dirty="0">
                <a:solidFill>
                  <a:srgbClr val="FFC000"/>
                </a:solidFill>
                <a:latin typeface="Calibri" panose="020F0502020204030204" pitchFamily="34" charset="0"/>
                <a:cs typeface="Calibri" panose="020F0502020204030204" pitchFamily="34" charset="0"/>
              </a:rPr>
              <a:t>Prescription Drug Coverage Plan Highlights </a:t>
            </a:r>
          </a:p>
        </p:txBody>
      </p:sp>
      <p:sp>
        <p:nvSpPr>
          <p:cNvPr id="4" name="Content Placeholder 2"/>
          <p:cNvSpPr>
            <a:spLocks noGrp="1"/>
          </p:cNvSpPr>
          <p:nvPr>
            <p:ph idx="1"/>
          </p:nvPr>
        </p:nvSpPr>
        <p:spPr>
          <a:xfrm>
            <a:off x="1049358" y="1449895"/>
            <a:ext cx="10118514" cy="1014984"/>
          </a:xfrm>
        </p:spPr>
        <p:txBody>
          <a:bodyPr>
            <a:normAutofit/>
          </a:bodyPr>
          <a:lstStyle/>
          <a:p>
            <a:r>
              <a:rPr lang="en-US" sz="1600" dirty="0">
                <a:solidFill>
                  <a:schemeClr val="tx1"/>
                </a:solidFill>
                <a:latin typeface="Calibri" panose="020F0502020204030204" pitchFamily="34" charset="0"/>
                <a:cs typeface="Calibri" panose="020F0502020204030204" pitchFamily="34" charset="0"/>
              </a:rPr>
              <a:t>A preferred pharmacy are those pharmacies that will allow members to receive their drugs at a lower copay. There are many other pharmacies in-network, but the preferred pharmacies offer some savings on the copay payment. </a:t>
            </a:r>
          </a:p>
        </p:txBody>
      </p:sp>
      <p:sp>
        <p:nvSpPr>
          <p:cNvPr id="5" name="TextBox 4"/>
          <p:cNvSpPr txBox="1"/>
          <p:nvPr/>
        </p:nvSpPr>
        <p:spPr>
          <a:xfrm>
            <a:off x="1021080" y="1074404"/>
            <a:ext cx="7315200"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What is a preferred pharmacy? </a:t>
            </a:r>
          </a:p>
        </p:txBody>
      </p:sp>
      <p:sp>
        <p:nvSpPr>
          <p:cNvPr id="7" name="Content Placeholder 2"/>
          <p:cNvSpPr txBox="1">
            <a:spLocks/>
          </p:cNvSpPr>
          <p:nvPr/>
        </p:nvSpPr>
        <p:spPr>
          <a:xfrm>
            <a:off x="1021080" y="2207893"/>
            <a:ext cx="7315200" cy="2308888"/>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spcBef>
                <a:spcPts val="0"/>
              </a:spcBef>
            </a:pPr>
            <a:r>
              <a:rPr lang="en-US" sz="1600" dirty="0">
                <a:solidFill>
                  <a:schemeClr val="tx1"/>
                </a:solidFill>
                <a:latin typeface="Calibri" panose="020F0502020204030204" pitchFamily="34" charset="0"/>
                <a:cs typeface="Calibri" panose="020F0502020204030204" pitchFamily="34" charset="0"/>
              </a:rPr>
              <a:t>Memorial Hermann Pharmacy</a:t>
            </a:r>
          </a:p>
          <a:p>
            <a:pPr>
              <a:lnSpc>
                <a:spcPct val="100000"/>
              </a:lnSpc>
              <a:spcBef>
                <a:spcPts val="0"/>
              </a:spcBef>
            </a:pPr>
            <a:r>
              <a:rPr lang="en-US" sz="1600" dirty="0">
                <a:solidFill>
                  <a:schemeClr val="tx1"/>
                </a:solidFill>
                <a:latin typeface="Calibri" panose="020F0502020204030204" pitchFamily="34" charset="0"/>
                <a:cs typeface="Calibri" panose="020F0502020204030204" pitchFamily="34" charset="0"/>
              </a:rPr>
              <a:t>Costco Retail Pharmacies</a:t>
            </a:r>
          </a:p>
          <a:p>
            <a:pPr>
              <a:lnSpc>
                <a:spcPct val="100000"/>
              </a:lnSpc>
              <a:spcBef>
                <a:spcPts val="0"/>
              </a:spcBef>
            </a:pPr>
            <a:r>
              <a:rPr lang="en-US" sz="1600" dirty="0">
                <a:solidFill>
                  <a:schemeClr val="tx1"/>
                </a:solidFill>
                <a:latin typeface="Calibri" panose="020F0502020204030204" pitchFamily="34" charset="0"/>
                <a:cs typeface="Calibri" panose="020F0502020204030204" pitchFamily="34" charset="0"/>
              </a:rPr>
              <a:t>CVS</a:t>
            </a:r>
          </a:p>
          <a:p>
            <a:pPr>
              <a:lnSpc>
                <a:spcPct val="100000"/>
              </a:lnSpc>
              <a:spcBef>
                <a:spcPts val="0"/>
              </a:spcBef>
            </a:pPr>
            <a:r>
              <a:rPr lang="en-US" sz="1600" dirty="0">
                <a:solidFill>
                  <a:schemeClr val="tx1"/>
                </a:solidFill>
                <a:latin typeface="Calibri" panose="020F0502020204030204" pitchFamily="34" charset="0"/>
                <a:cs typeface="Calibri" panose="020F0502020204030204" pitchFamily="34" charset="0"/>
              </a:rPr>
              <a:t>HEB </a:t>
            </a:r>
          </a:p>
          <a:p>
            <a:pPr>
              <a:lnSpc>
                <a:spcPct val="100000"/>
              </a:lnSpc>
              <a:spcBef>
                <a:spcPts val="0"/>
              </a:spcBef>
            </a:pPr>
            <a:r>
              <a:rPr lang="en-US" sz="1600" dirty="0">
                <a:solidFill>
                  <a:schemeClr val="tx1"/>
                </a:solidFill>
                <a:latin typeface="Calibri" panose="020F0502020204030204" pitchFamily="34" charset="0"/>
                <a:cs typeface="Calibri" panose="020F0502020204030204" pitchFamily="34" charset="0"/>
              </a:rPr>
              <a:t>Walmart </a:t>
            </a:r>
          </a:p>
        </p:txBody>
      </p:sp>
      <p:sp>
        <p:nvSpPr>
          <p:cNvPr id="8" name="TextBox 7"/>
          <p:cNvSpPr txBox="1"/>
          <p:nvPr/>
        </p:nvSpPr>
        <p:spPr>
          <a:xfrm>
            <a:off x="1021080" y="2136778"/>
            <a:ext cx="10232136"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What are the preferred pharmacies for the Memorial Hermann Medicare </a:t>
            </a:r>
            <a:r>
              <a:rPr lang="en-US" b="1" i="1" dirty="0">
                <a:latin typeface="Calibri" panose="020F0502020204030204" pitchFamily="34" charset="0"/>
                <a:cs typeface="Calibri" panose="020F0502020204030204" pitchFamily="34" charset="0"/>
              </a:rPr>
              <a:t>Advantage</a:t>
            </a:r>
            <a:r>
              <a:rPr lang="en-US" b="1" dirty="0">
                <a:latin typeface="Calibri" panose="020F0502020204030204" pitchFamily="34" charset="0"/>
                <a:cs typeface="Calibri" panose="020F0502020204030204" pitchFamily="34" charset="0"/>
              </a:rPr>
              <a:t> Golden Triangle Plan?</a:t>
            </a:r>
          </a:p>
        </p:txBody>
      </p:sp>
      <p:sp>
        <p:nvSpPr>
          <p:cNvPr id="9" name="Content Placeholder 2"/>
          <p:cNvSpPr txBox="1">
            <a:spLocks/>
          </p:cNvSpPr>
          <p:nvPr/>
        </p:nvSpPr>
        <p:spPr>
          <a:xfrm>
            <a:off x="1021080" y="5011880"/>
            <a:ext cx="7315200" cy="246888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1600" dirty="0">
                <a:solidFill>
                  <a:schemeClr val="tx1"/>
                </a:solidFill>
                <a:latin typeface="Calibri" panose="020F0502020204030204" pitchFamily="34" charset="0"/>
                <a:cs typeface="Calibri" panose="020F0502020204030204" pitchFamily="34" charset="0"/>
              </a:rPr>
              <a:t>Memorial Hermann Specialty Pharmacy is local and connected to the Memorial Hermann Health System. </a:t>
            </a:r>
          </a:p>
        </p:txBody>
      </p:sp>
      <p:sp>
        <p:nvSpPr>
          <p:cNvPr id="10" name="TextBox 9"/>
          <p:cNvSpPr txBox="1"/>
          <p:nvPr/>
        </p:nvSpPr>
        <p:spPr>
          <a:xfrm>
            <a:off x="1021080" y="5604565"/>
            <a:ext cx="9122664"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Memorial Hermann has a specialty pharmacy, what does that mean to you? </a:t>
            </a:r>
          </a:p>
        </p:txBody>
      </p:sp>
      <p:sp>
        <p:nvSpPr>
          <p:cNvPr id="11" name="TextBox 10"/>
          <p:cNvSpPr txBox="1"/>
          <p:nvPr/>
        </p:nvSpPr>
        <p:spPr>
          <a:xfrm>
            <a:off x="1049358" y="4070652"/>
            <a:ext cx="7315200" cy="369332"/>
          </a:xfrm>
          <a:prstGeom prst="rect">
            <a:avLst/>
          </a:prstGeom>
          <a:noFill/>
        </p:spPr>
        <p:txBody>
          <a:bodyPr wrap="square" rtlCol="0">
            <a:spAutoFit/>
          </a:bodyPr>
          <a:lstStyle/>
          <a:p>
            <a:r>
              <a:rPr lang="en-US" b="1" dirty="0">
                <a:solidFill>
                  <a:srgbClr val="FFC000"/>
                </a:solidFill>
                <a:latin typeface="Calibri" panose="020F0502020204030204" pitchFamily="34" charset="0"/>
                <a:cs typeface="Calibri" panose="020F0502020204030204" pitchFamily="34" charset="0"/>
              </a:rPr>
              <a:t>New for 2023: </a:t>
            </a:r>
            <a:r>
              <a:rPr lang="en-US" b="1" dirty="0">
                <a:solidFill>
                  <a:srgbClr val="FFC000"/>
                </a:solidFill>
              </a:rPr>
              <a:t>Insulin Savings Program (Select Insulins)</a:t>
            </a:r>
            <a:endParaRPr lang="en-US" b="1" dirty="0">
              <a:solidFill>
                <a:srgbClr val="FFC000"/>
              </a:solidFill>
              <a:latin typeface="Calibri" panose="020F0502020204030204" pitchFamily="34" charset="0"/>
              <a:cs typeface="Calibri" panose="020F0502020204030204" pitchFamily="34" charset="0"/>
            </a:endParaRPr>
          </a:p>
        </p:txBody>
      </p:sp>
      <p:sp>
        <p:nvSpPr>
          <p:cNvPr id="14" name="Content Placeholder 2"/>
          <p:cNvSpPr txBox="1">
            <a:spLocks/>
          </p:cNvSpPr>
          <p:nvPr/>
        </p:nvSpPr>
        <p:spPr>
          <a:xfrm>
            <a:off x="1049358" y="4424899"/>
            <a:ext cx="9502337" cy="665111"/>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00000"/>
              </a:lnSpc>
            </a:pPr>
            <a:r>
              <a:rPr lang="en-US" sz="1600" dirty="0">
                <a:solidFill>
                  <a:schemeClr val="tx1"/>
                </a:solidFill>
                <a:latin typeface="Calibri" panose="020F0502020204030204" pitchFamily="34" charset="0"/>
                <a:cs typeface="Calibri" panose="020F0502020204030204" pitchFamily="34" charset="0"/>
              </a:rPr>
              <a:t>$35 copay for Select Insulins (SI) at Preferred or Standard pharmacies for a 30-day supply. (Including through the Coverage Gap). </a:t>
            </a:r>
          </a:p>
        </p:txBody>
      </p:sp>
      <p:sp>
        <p:nvSpPr>
          <p:cNvPr id="15" name="Content Placeholder 2"/>
          <p:cNvSpPr txBox="1">
            <a:spLocks/>
          </p:cNvSpPr>
          <p:nvPr/>
        </p:nvSpPr>
        <p:spPr>
          <a:xfrm>
            <a:off x="1049358" y="4916861"/>
            <a:ext cx="10090236" cy="10149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00000"/>
              </a:lnSpc>
            </a:pPr>
            <a:r>
              <a:rPr lang="en-US" sz="1600" dirty="0">
                <a:solidFill>
                  <a:schemeClr val="tx1"/>
                </a:solidFill>
                <a:latin typeface="Calibri" panose="020F0502020204030204" pitchFamily="34" charset="0"/>
                <a:cs typeface="Calibri" panose="020F0502020204030204" pitchFamily="34" charset="0"/>
              </a:rPr>
              <a:t>Select Insulins (SI) are limited insulin products that are selected as part of the CMS Senior Savings Model program at a reduced member copay.</a:t>
            </a:r>
          </a:p>
        </p:txBody>
      </p:sp>
    </p:spTree>
    <p:extLst>
      <p:ext uri="{BB962C8B-B14F-4D97-AF65-F5344CB8AC3E}">
        <p14:creationId xmlns:p14="http://schemas.microsoft.com/office/powerpoint/2010/main" val="1210089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72" y="579941"/>
            <a:ext cx="10683240" cy="1356360"/>
          </a:xfrm>
        </p:spPr>
        <p:txBody>
          <a:bodyPr>
            <a:normAutofit/>
          </a:bodyPr>
          <a:lstStyle/>
          <a:p>
            <a:r>
              <a:rPr lang="en-US" sz="3500" b="1" dirty="0">
                <a:solidFill>
                  <a:srgbClr val="FFC000"/>
                </a:solidFill>
                <a:latin typeface="Calibri" panose="020F0502020204030204" pitchFamily="34" charset="0"/>
                <a:cs typeface="Calibri" panose="020F0502020204030204" pitchFamily="34" charset="0"/>
              </a:rPr>
              <a:t>HMO Plan and Plus HMO Plan Prescription Tier Highlights </a:t>
            </a:r>
          </a:p>
        </p:txBody>
      </p:sp>
      <p:sp>
        <p:nvSpPr>
          <p:cNvPr id="4" name="Content Placeholder 2"/>
          <p:cNvSpPr>
            <a:spLocks noGrp="1"/>
          </p:cNvSpPr>
          <p:nvPr>
            <p:ph idx="1"/>
          </p:nvPr>
        </p:nvSpPr>
        <p:spPr>
          <a:xfrm>
            <a:off x="955380" y="2706520"/>
            <a:ext cx="10273452" cy="1550488"/>
          </a:xfrm>
        </p:spPr>
        <p:txBody>
          <a:bodyPr>
            <a:normAutofit/>
          </a:bodyPr>
          <a:lstStyle/>
          <a:p>
            <a:r>
              <a:rPr lang="en-US" sz="1600" dirty="0">
                <a:solidFill>
                  <a:schemeClr val="tx1"/>
                </a:solidFill>
                <a:latin typeface="Calibri" panose="020F0502020204030204" pitchFamily="34" charset="0"/>
                <a:cs typeface="Calibri" panose="020F0502020204030204" pitchFamily="34" charset="0"/>
              </a:rPr>
              <a:t>Select Care Drugs (Tier 6) are certain generic medications commonly used to treat diabetes, high blood pressure and cholesterol. These drug are available at preferred pharmacies and through mail order services at $0 copay. </a:t>
            </a:r>
          </a:p>
          <a:p>
            <a:r>
              <a:rPr lang="en-US" sz="1600" dirty="0">
                <a:solidFill>
                  <a:schemeClr val="tx1"/>
                </a:solidFill>
                <a:latin typeface="Calibri" panose="020F0502020204030204" pitchFamily="34" charset="0"/>
                <a:cs typeface="Calibri" panose="020F0502020204030204" pitchFamily="34" charset="0"/>
              </a:rPr>
              <a:t>Select Care Drugs (Tier 6) drugs are fully covered during coverage gap (donut hole) at $0 copay at preferred pharmacies or Costco mail order service! </a:t>
            </a:r>
          </a:p>
        </p:txBody>
      </p:sp>
      <p:sp>
        <p:nvSpPr>
          <p:cNvPr id="5" name="TextBox 4"/>
          <p:cNvSpPr txBox="1"/>
          <p:nvPr/>
        </p:nvSpPr>
        <p:spPr>
          <a:xfrm>
            <a:off x="841248" y="2227384"/>
            <a:ext cx="7315200"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What are Select Care drugs? </a:t>
            </a:r>
          </a:p>
        </p:txBody>
      </p:sp>
    </p:spTree>
    <p:extLst>
      <p:ext uri="{BB962C8B-B14F-4D97-AF65-F5344CB8AC3E}">
        <p14:creationId xmlns:p14="http://schemas.microsoft.com/office/powerpoint/2010/main" val="320339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152" y="76200"/>
            <a:ext cx="9875520" cy="1356360"/>
          </a:xfrm>
        </p:spPr>
        <p:txBody>
          <a:bodyPr>
            <a:normAutofit/>
          </a:bodyPr>
          <a:lstStyle/>
          <a:p>
            <a:pPr algn="ctr"/>
            <a:r>
              <a:rPr lang="en-US" sz="3300" b="1" dirty="0">
                <a:solidFill>
                  <a:srgbClr val="FFC000"/>
                </a:solidFill>
                <a:latin typeface="Calibri" panose="020F0502020204030204" pitchFamily="34" charset="0"/>
                <a:cs typeface="Calibri" panose="020F0502020204030204" pitchFamily="34" charset="0"/>
              </a:rPr>
              <a:t>Are you qualified for Memorial Hermann </a:t>
            </a:r>
            <a:r>
              <a:rPr lang="en-US" sz="3300" b="1" i="1" dirty="0">
                <a:solidFill>
                  <a:srgbClr val="FFC000"/>
                </a:solidFill>
                <a:latin typeface="Calibri" panose="020F0502020204030204" pitchFamily="34" charset="0"/>
                <a:cs typeface="Calibri" panose="020F0502020204030204" pitchFamily="34" charset="0"/>
              </a:rPr>
              <a:t>Advantage</a:t>
            </a:r>
            <a:r>
              <a:rPr lang="en-US" sz="3300" b="1" dirty="0">
                <a:solidFill>
                  <a:srgbClr val="FFC000"/>
                </a:solidFill>
                <a:latin typeface="Calibri" panose="020F0502020204030204" pitchFamily="34" charset="0"/>
                <a:cs typeface="Calibri" panose="020F0502020204030204" pitchFamily="34" charset="0"/>
              </a:rPr>
              <a:t>?</a:t>
            </a:r>
          </a:p>
        </p:txBody>
      </p:sp>
      <p:sp>
        <p:nvSpPr>
          <p:cNvPr id="4" name="Content Placeholder 2"/>
          <p:cNvSpPr>
            <a:spLocks noGrp="1"/>
          </p:cNvSpPr>
          <p:nvPr>
            <p:ph idx="1"/>
          </p:nvPr>
        </p:nvSpPr>
        <p:spPr>
          <a:xfrm>
            <a:off x="3149940" y="1871472"/>
            <a:ext cx="7315200" cy="4293108"/>
          </a:xfrm>
        </p:spPr>
        <p:txBody>
          <a:bodyPr>
            <a:normAutofit/>
          </a:bodyPr>
          <a:lstStyle/>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Harris County</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Montgomery County</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Fort Bend County</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Liberty County</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Galveston County</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Jefferson County</a:t>
            </a:r>
          </a:p>
          <a:p>
            <a:pPr marL="0" indent="0">
              <a:buNone/>
            </a:pPr>
            <a:r>
              <a:rPr lang="en-US" sz="2000" b="1" dirty="0">
                <a:solidFill>
                  <a:srgbClr val="FFC000"/>
                </a:solidFill>
                <a:latin typeface="Calibri" panose="020F0502020204030204" pitchFamily="34" charset="0"/>
                <a:cs typeface="Calibri" panose="020F0502020204030204" pitchFamily="34" charset="0"/>
              </a:rPr>
              <a:t>New for 2023</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Hardin County</a:t>
            </a:r>
          </a:p>
          <a:p>
            <a:pPr marL="342900" indent="-34290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Brazoria County</a:t>
            </a:r>
            <a:endParaRPr lang="en-US" sz="2000" dirty="0"/>
          </a:p>
        </p:txBody>
      </p:sp>
      <p:sp>
        <p:nvSpPr>
          <p:cNvPr id="5" name="TextBox 4"/>
          <p:cNvSpPr txBox="1"/>
          <p:nvPr/>
        </p:nvSpPr>
        <p:spPr>
          <a:xfrm>
            <a:off x="1406820" y="1014520"/>
            <a:ext cx="9697044" cy="587853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In order to be eligible for Memorial Hermann </a:t>
            </a:r>
            <a:r>
              <a:rPr lang="en-US" sz="2200" i="1" dirty="0">
                <a:latin typeface="Calibri" panose="020F0502020204030204" pitchFamily="34" charset="0"/>
                <a:cs typeface="Calibri" panose="020F0502020204030204" pitchFamily="34" charset="0"/>
              </a:rPr>
              <a:t>Advantage</a:t>
            </a:r>
            <a:r>
              <a:rPr lang="en-US" sz="2200" dirty="0">
                <a:latin typeface="Calibri" panose="020F0502020204030204" pitchFamily="34" charset="0"/>
                <a:cs typeface="Calibri" panose="020F0502020204030204" pitchFamily="34" charset="0"/>
              </a:rPr>
              <a:t>, you must reside in our coverage area, which includes:</a:t>
            </a:r>
          </a:p>
          <a:p>
            <a:endParaRPr lang="en-US" sz="22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You must also be enrolled in Medicare Part A and B.</a:t>
            </a:r>
          </a:p>
          <a:p>
            <a:endParaRPr lang="en-US"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507" t="18133" r="9969" b="21956"/>
          <a:stretch/>
        </p:blipFill>
        <p:spPr>
          <a:xfrm>
            <a:off x="7327392" y="1860804"/>
            <a:ext cx="4267200" cy="4108704"/>
          </a:xfrm>
          <a:prstGeom prst="rect">
            <a:avLst/>
          </a:prstGeom>
        </p:spPr>
      </p:pic>
    </p:spTree>
    <p:extLst>
      <p:ext uri="{BB962C8B-B14F-4D97-AF65-F5344CB8AC3E}">
        <p14:creationId xmlns:p14="http://schemas.microsoft.com/office/powerpoint/2010/main" val="837804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72" y="579941"/>
            <a:ext cx="10683240" cy="1356360"/>
          </a:xfrm>
        </p:spPr>
        <p:txBody>
          <a:bodyPr>
            <a:normAutofit/>
          </a:bodyPr>
          <a:lstStyle/>
          <a:p>
            <a:r>
              <a:rPr lang="en-US" sz="3500" b="1" dirty="0">
                <a:solidFill>
                  <a:srgbClr val="FFC000"/>
                </a:solidFill>
                <a:latin typeface="Calibri" panose="020F0502020204030204" pitchFamily="34" charset="0"/>
                <a:cs typeface="Calibri" panose="020F0502020204030204" pitchFamily="34" charset="0"/>
              </a:rPr>
              <a:t>Plan Prescription Highlights </a:t>
            </a:r>
          </a:p>
        </p:txBody>
      </p:sp>
      <p:sp>
        <p:nvSpPr>
          <p:cNvPr id="6" name="Content Placeholder 2"/>
          <p:cNvSpPr>
            <a:spLocks noGrp="1"/>
          </p:cNvSpPr>
          <p:nvPr>
            <p:ph idx="1"/>
          </p:nvPr>
        </p:nvSpPr>
        <p:spPr>
          <a:xfrm>
            <a:off x="955380" y="2589787"/>
            <a:ext cx="10273452" cy="1550488"/>
          </a:xfrm>
        </p:spPr>
        <p:txBody>
          <a:bodyPr>
            <a:normAutofit/>
          </a:bodyPr>
          <a:lstStyle/>
          <a:p>
            <a:r>
              <a:rPr lang="en-US" sz="1400" dirty="0">
                <a:solidFill>
                  <a:schemeClr val="tx1"/>
                </a:solidFill>
                <a:latin typeface="Calibri" panose="020F0502020204030204" pitchFamily="34" charset="0"/>
                <a:cs typeface="Calibri" panose="020F0502020204030204" pitchFamily="34" charset="0"/>
              </a:rPr>
              <a:t>One Touch (</a:t>
            </a:r>
            <a:r>
              <a:rPr lang="en-US" sz="1400" dirty="0" err="1">
                <a:solidFill>
                  <a:schemeClr val="tx1"/>
                </a:solidFill>
                <a:latin typeface="Calibri" panose="020F0502020204030204" pitchFamily="34" charset="0"/>
                <a:cs typeface="Calibri" panose="020F0502020204030204" pitchFamily="34" charset="0"/>
              </a:rPr>
              <a:t>LifeScan</a:t>
            </a:r>
            <a:r>
              <a:rPr lang="en-US" sz="1400" dirty="0">
                <a:solidFill>
                  <a:schemeClr val="tx1"/>
                </a:solidFill>
                <a:latin typeface="Calibri" panose="020F0502020204030204" pitchFamily="34" charset="0"/>
                <a:cs typeface="Calibri" panose="020F0502020204030204" pitchFamily="34" charset="0"/>
              </a:rPr>
              <a:t> products) and </a:t>
            </a:r>
            <a:r>
              <a:rPr lang="en-US" sz="1400" dirty="0" err="1">
                <a:solidFill>
                  <a:schemeClr val="tx1"/>
                </a:solidFill>
                <a:latin typeface="Calibri" panose="020F0502020204030204" pitchFamily="34" charset="0"/>
                <a:cs typeface="Calibri" panose="020F0502020204030204" pitchFamily="34" charset="0"/>
              </a:rPr>
              <a:t>Accu-Chek</a:t>
            </a:r>
            <a:r>
              <a:rPr lang="en-US" sz="1400" dirty="0">
                <a:solidFill>
                  <a:schemeClr val="tx1"/>
                </a:solidFill>
                <a:latin typeface="Calibri" panose="020F0502020204030204" pitchFamily="34" charset="0"/>
                <a:cs typeface="Calibri" panose="020F0502020204030204" pitchFamily="34" charset="0"/>
              </a:rPr>
              <a:t> (Roche products ) are 0% coinsurance for preferred/exclusive brand of glucometer &amp; test strips. Majority of our current members use these products and can enjoy savings! 20% coinsurance for all other Medicare-covered diabetic supplies. </a:t>
            </a:r>
          </a:p>
        </p:txBody>
      </p:sp>
      <p:sp>
        <p:nvSpPr>
          <p:cNvPr id="7" name="TextBox 6"/>
          <p:cNvSpPr txBox="1"/>
          <p:nvPr/>
        </p:nvSpPr>
        <p:spPr>
          <a:xfrm>
            <a:off x="841248" y="2110651"/>
            <a:ext cx="7315200"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New Preferred Diabetic Vendors</a:t>
            </a:r>
          </a:p>
        </p:txBody>
      </p:sp>
      <p:sp>
        <p:nvSpPr>
          <p:cNvPr id="8" name="Content Placeholder 2"/>
          <p:cNvSpPr txBox="1">
            <a:spLocks/>
          </p:cNvSpPr>
          <p:nvPr/>
        </p:nvSpPr>
        <p:spPr>
          <a:xfrm>
            <a:off x="955380" y="4180897"/>
            <a:ext cx="10273452" cy="682933"/>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1400" dirty="0">
                <a:solidFill>
                  <a:schemeClr val="tx1"/>
                </a:solidFill>
                <a:latin typeface="Calibri" panose="020F0502020204030204" pitchFamily="34" charset="0"/>
                <a:cs typeface="Calibri" panose="020F0502020204030204" pitchFamily="34" charset="0"/>
              </a:rPr>
              <a:t>Continuous Glucose Monitors (CGM) are covered through your pharmacy benefit. Please check the formulary for any restrictions and for tier information. Preferred CGM brands are </a:t>
            </a:r>
            <a:r>
              <a:rPr lang="en-US" sz="1400" dirty="0" err="1">
                <a:solidFill>
                  <a:schemeClr val="tx1"/>
                </a:solidFill>
                <a:latin typeface="Calibri" panose="020F0502020204030204" pitchFamily="34" charset="0"/>
                <a:cs typeface="Calibri" panose="020F0502020204030204" pitchFamily="34" charset="0"/>
              </a:rPr>
              <a:t>DexCom</a:t>
            </a:r>
            <a:r>
              <a:rPr lang="en-US" sz="1400" dirty="0">
                <a:solidFill>
                  <a:schemeClr val="tx1"/>
                </a:solidFill>
                <a:latin typeface="Calibri" panose="020F0502020204030204" pitchFamily="34" charset="0"/>
                <a:cs typeface="Calibri" panose="020F0502020204030204" pitchFamily="34" charset="0"/>
              </a:rPr>
              <a:t> G6 and Freestyle </a:t>
            </a:r>
            <a:r>
              <a:rPr lang="en-US" sz="1400" dirty="0" err="1">
                <a:solidFill>
                  <a:schemeClr val="tx1"/>
                </a:solidFill>
                <a:latin typeface="Calibri" panose="020F0502020204030204" pitchFamily="34" charset="0"/>
                <a:cs typeface="Calibri" panose="020F0502020204030204" pitchFamily="34" charset="0"/>
              </a:rPr>
              <a:t>Libre</a:t>
            </a:r>
            <a:r>
              <a:rPr lang="en-US" sz="1400" dirty="0">
                <a:solidFill>
                  <a:schemeClr val="tx1"/>
                </a:solidFill>
                <a:latin typeface="Calibri" panose="020F0502020204030204" pitchFamily="34" charset="0"/>
                <a:cs typeface="Calibri" panose="020F0502020204030204" pitchFamily="34" charset="0"/>
              </a:rPr>
              <a:t>. All others are excluded.</a:t>
            </a:r>
          </a:p>
        </p:txBody>
      </p:sp>
      <p:sp>
        <p:nvSpPr>
          <p:cNvPr id="9" name="TextBox 8"/>
          <p:cNvSpPr txBox="1"/>
          <p:nvPr/>
        </p:nvSpPr>
        <p:spPr>
          <a:xfrm>
            <a:off x="841248" y="3701761"/>
            <a:ext cx="7315200" cy="369332"/>
          </a:xfrm>
          <a:prstGeom prst="rect">
            <a:avLst/>
          </a:prstGeom>
          <a:noFill/>
        </p:spPr>
        <p:txBody>
          <a:bodyPr wrap="square" rtlCol="0">
            <a:spAutoFit/>
          </a:bodyPr>
          <a:lstStyle/>
          <a:p>
            <a:r>
              <a:rPr lang="en-US" b="1" dirty="0"/>
              <a:t>Continuous Glucose Monitors (CGM) are covered at the Pharmacy! </a:t>
            </a:r>
            <a:endParaRPr lang="en-US" sz="2000" b="1" dirty="0">
              <a:latin typeface="Calibri" panose="020F0502020204030204" pitchFamily="34" charset="0"/>
              <a:cs typeface="Calibri" panose="020F0502020204030204" pitchFamily="34" charset="0"/>
            </a:endParaRPr>
          </a:p>
        </p:txBody>
      </p:sp>
      <p:sp>
        <p:nvSpPr>
          <p:cNvPr id="10" name="TextBox 9"/>
          <p:cNvSpPr txBox="1"/>
          <p:nvPr/>
        </p:nvSpPr>
        <p:spPr>
          <a:xfrm>
            <a:off x="841248" y="5092660"/>
            <a:ext cx="7315200"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There is $0 Deductible for Part D Drugs for Coverage Year 2023!!! </a:t>
            </a:r>
            <a:r>
              <a:rPr lang="en-US" dirty="0"/>
              <a:t>​</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43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918" y="453957"/>
            <a:ext cx="10997184" cy="1356360"/>
          </a:xfrm>
        </p:spPr>
        <p:txBody>
          <a:bodyPr>
            <a:noAutofit/>
          </a:bodyPr>
          <a:lstStyle/>
          <a:p>
            <a:r>
              <a:rPr lang="en-US" sz="3500" b="1" dirty="0">
                <a:solidFill>
                  <a:srgbClr val="FFC000"/>
                </a:solidFill>
                <a:latin typeface="Calibri" panose="020F0502020204030204" pitchFamily="34" charset="0"/>
                <a:cs typeface="Calibri" panose="020F0502020204030204" pitchFamily="34" charset="0"/>
              </a:rPr>
              <a:t>HMO and Plus HMO Initial Coverage: </a:t>
            </a:r>
            <a:r>
              <a:rPr lang="en-US" sz="3500" b="1" u="sng" dirty="0">
                <a:solidFill>
                  <a:srgbClr val="FFC000"/>
                </a:solidFill>
                <a:latin typeface="Calibri" panose="020F0502020204030204" pitchFamily="34" charset="0"/>
                <a:cs typeface="Calibri" panose="020F0502020204030204" pitchFamily="34" charset="0"/>
              </a:rPr>
              <a:t>Retail </a:t>
            </a:r>
            <a:r>
              <a:rPr lang="en-US" sz="3500" b="1" dirty="0">
                <a:solidFill>
                  <a:srgbClr val="FFC000"/>
                </a:solidFill>
                <a:latin typeface="Calibri" panose="020F0502020204030204" pitchFamily="34" charset="0"/>
                <a:cs typeface="Calibri" panose="020F0502020204030204" pitchFamily="34" charset="0"/>
              </a:rPr>
              <a:t>Cost-Sharing </a:t>
            </a:r>
            <a:endParaRPr lang="en-US" sz="2500" b="1" dirty="0">
              <a:solidFill>
                <a:srgbClr val="FFC000"/>
              </a:solidFill>
              <a:latin typeface="Calibri" panose="020F0502020204030204" pitchFamily="34" charset="0"/>
              <a:cs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19522203"/>
              </p:ext>
            </p:extLst>
          </p:nvPr>
        </p:nvGraphicFramePr>
        <p:xfrm>
          <a:off x="1345795" y="1810317"/>
          <a:ext cx="9574658" cy="4342958"/>
        </p:xfrm>
        <a:graphic>
          <a:graphicData uri="http://schemas.openxmlformats.org/drawingml/2006/table">
            <a:tbl>
              <a:tblPr firstRow="1" firstCol="1" bandRow="1">
                <a:tableStyleId>{5940675A-B579-460E-94D1-54222C63F5DA}</a:tableStyleId>
              </a:tblPr>
              <a:tblGrid>
                <a:gridCol w="1834511">
                  <a:extLst>
                    <a:ext uri="{9D8B030D-6E8A-4147-A177-3AD203B41FA5}">
                      <a16:colId xmlns:a16="http://schemas.microsoft.com/office/drawing/2014/main" val="20000"/>
                    </a:ext>
                  </a:extLst>
                </a:gridCol>
                <a:gridCol w="1912104">
                  <a:extLst>
                    <a:ext uri="{9D8B030D-6E8A-4147-A177-3AD203B41FA5}">
                      <a16:colId xmlns:a16="http://schemas.microsoft.com/office/drawing/2014/main" val="20001"/>
                    </a:ext>
                  </a:extLst>
                </a:gridCol>
                <a:gridCol w="1899138">
                  <a:extLst>
                    <a:ext uri="{9D8B030D-6E8A-4147-A177-3AD203B41FA5}">
                      <a16:colId xmlns:a16="http://schemas.microsoft.com/office/drawing/2014/main" val="20002"/>
                    </a:ext>
                  </a:extLst>
                </a:gridCol>
                <a:gridCol w="1969477">
                  <a:extLst>
                    <a:ext uri="{9D8B030D-6E8A-4147-A177-3AD203B41FA5}">
                      <a16:colId xmlns:a16="http://schemas.microsoft.com/office/drawing/2014/main" val="20003"/>
                    </a:ext>
                  </a:extLst>
                </a:gridCol>
                <a:gridCol w="1959428">
                  <a:extLst>
                    <a:ext uri="{9D8B030D-6E8A-4147-A177-3AD203B41FA5}">
                      <a16:colId xmlns:a16="http://schemas.microsoft.com/office/drawing/2014/main" val="20004"/>
                    </a:ext>
                  </a:extLst>
                </a:gridCol>
              </a:tblGrid>
              <a:tr h="1028086">
                <a:tc>
                  <a:txBody>
                    <a:bodyPr/>
                    <a:lstStyle/>
                    <a:p>
                      <a:pPr marL="0" marR="0" algn="ctr">
                        <a:lnSpc>
                          <a:spcPct val="115000"/>
                        </a:lnSpc>
                        <a:spcBef>
                          <a:spcPts val="0"/>
                        </a:spcBef>
                        <a:spcAft>
                          <a:spcPts val="0"/>
                        </a:spcAft>
                      </a:pPr>
                      <a:r>
                        <a:rPr lang="en-US" sz="1600" b="1" dirty="0">
                          <a:effectLst/>
                          <a:latin typeface="Calibri" panose="020F0502020204030204" pitchFamily="34" charset="0"/>
                          <a:cs typeface="Calibri" panose="020F0502020204030204" pitchFamily="34" charset="0"/>
                        </a:rPr>
                        <a:t>Tier</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One-Month Supply at a </a:t>
                      </a:r>
                      <a:r>
                        <a:rPr lang="en-US" sz="1600" b="1" dirty="0">
                          <a:effectLst/>
                          <a:latin typeface="Calibri" panose="020F0502020204030204" pitchFamily="34" charset="0"/>
                          <a:ea typeface="Calibri"/>
                          <a:cs typeface="Calibri" panose="020F0502020204030204" pitchFamily="34" charset="0"/>
                        </a:rPr>
                        <a:t>Preferred Pharmacy</a:t>
                      </a:r>
                    </a:p>
                  </a:txBody>
                  <a:tcPr marL="68580" marR="68580" marT="0" marB="0" anchor="ctr">
                    <a:solidFill>
                      <a:srgbClr val="84D5F7"/>
                    </a:solidFill>
                  </a:tcPr>
                </a:tc>
                <a:tc>
                  <a:txBody>
                    <a:bodyPr/>
                    <a:lstStyle/>
                    <a:p>
                      <a:pPr marL="0" marR="0" algn="ctr">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One-Month Supply at a </a:t>
                      </a:r>
                    </a:p>
                    <a:p>
                      <a:pPr marL="0" marR="0" algn="ctr">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Non-Preferred Pharmacy</a:t>
                      </a:r>
                    </a:p>
                  </a:txBody>
                  <a:tcPr marL="68580" marR="68580" marT="0" marB="0" anchor="ctr">
                    <a:solidFill>
                      <a:srgbClr val="FFC000"/>
                    </a:solidFill>
                  </a:tcPr>
                </a:tc>
                <a:tc>
                  <a:txBody>
                    <a:bodyPr/>
                    <a:lstStyle/>
                    <a:p>
                      <a:pPr marL="0" marR="0" algn="ctr">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Three-Month Supply at</a:t>
                      </a:r>
                      <a:r>
                        <a:rPr lang="en-US" sz="1600" b="1" baseline="0" dirty="0">
                          <a:effectLst/>
                          <a:latin typeface="Calibri" panose="020F0502020204030204" pitchFamily="34" charset="0"/>
                          <a:cs typeface="Calibri" panose="020F0502020204030204" pitchFamily="34" charset="0"/>
                        </a:rPr>
                        <a:t> a Preferred Pharmacy</a:t>
                      </a:r>
                      <a:endParaRPr lang="en-US" sz="1600" b="1" dirty="0">
                        <a:effectLst/>
                        <a:latin typeface="Calibri" panose="020F0502020204030204" pitchFamily="34" charset="0"/>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Three-Month Supply at a </a:t>
                      </a:r>
                    </a:p>
                    <a:p>
                      <a:pPr marL="0" marR="0" algn="ctr">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Non-Preferred Pharmacy</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rgbClr val="FFC000"/>
                    </a:solidFill>
                  </a:tcPr>
                </a:tc>
                <a:extLst>
                  <a:ext uri="{0D108BD9-81ED-4DB2-BD59-A6C34878D82A}">
                    <a16:rowId xmlns:a16="http://schemas.microsoft.com/office/drawing/2014/main" val="10000"/>
                  </a:ext>
                </a:extLst>
              </a:tr>
              <a:tr h="5872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1 </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(Preferred 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$10.00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$0.00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$20.00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noFill/>
                  </a:tcPr>
                </a:tc>
                <a:extLst>
                  <a:ext uri="{0D108BD9-81ED-4DB2-BD59-A6C34878D82A}">
                    <a16:rowId xmlns:a16="http://schemas.microsoft.com/office/drawing/2014/main" val="10001"/>
                  </a:ext>
                </a:extLst>
              </a:tr>
              <a:tr h="540480">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2 </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1000"/>
                        </a:spcAft>
                      </a:pPr>
                      <a:r>
                        <a:rPr lang="en-US" sz="1600" dirty="0">
                          <a:solidFill>
                            <a:schemeClr val="tx1"/>
                          </a:solidFill>
                          <a:effectLst/>
                          <a:latin typeface="Calibri" panose="020F0502020204030204" pitchFamily="34" charset="0"/>
                          <a:cs typeface="Calibri" panose="020F0502020204030204" pitchFamily="34" charset="0"/>
                        </a:rPr>
                        <a:t>$5.00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1000"/>
                        </a:spcAft>
                      </a:pPr>
                      <a:r>
                        <a:rPr lang="en-US" sz="1600" dirty="0">
                          <a:solidFill>
                            <a:schemeClr val="tx1"/>
                          </a:solidFill>
                          <a:effectLst/>
                          <a:latin typeface="Calibri" panose="020F0502020204030204" pitchFamily="34" charset="0"/>
                          <a:ea typeface="Calibri"/>
                          <a:cs typeface="Calibri" panose="020F0502020204030204" pitchFamily="34" charset="0"/>
                        </a:rPr>
                        <a:t>$18.00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$10.00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$36.00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noFill/>
                  </a:tcPr>
                </a:tc>
                <a:extLst>
                  <a:ext uri="{0D108BD9-81ED-4DB2-BD59-A6C34878D82A}">
                    <a16:rowId xmlns:a16="http://schemas.microsoft.com/office/drawing/2014/main" val="10002"/>
                  </a:ext>
                </a:extLst>
              </a:tr>
              <a:tr h="5872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3</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1000"/>
                        </a:spcAft>
                      </a:pPr>
                      <a:r>
                        <a:rPr lang="en-US" sz="1600" dirty="0">
                          <a:solidFill>
                            <a:schemeClr val="tx1"/>
                          </a:solidFill>
                          <a:effectLst/>
                          <a:latin typeface="Calibri" panose="020F0502020204030204" pitchFamily="34" charset="0"/>
                          <a:cs typeface="Calibri" panose="020F0502020204030204" pitchFamily="34" charset="0"/>
                        </a:rPr>
                        <a:t>$39.00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1000"/>
                        </a:spcAft>
                      </a:pPr>
                      <a:r>
                        <a:rPr lang="en-US" sz="1600" dirty="0">
                          <a:solidFill>
                            <a:schemeClr val="tx1"/>
                          </a:solidFill>
                          <a:effectLst/>
                          <a:latin typeface="Calibri" panose="020F0502020204030204" pitchFamily="34" charset="0"/>
                          <a:ea typeface="Calibri"/>
                          <a:cs typeface="Calibri" panose="020F0502020204030204" pitchFamily="34" charset="0"/>
                        </a:rPr>
                        <a:t>$47.00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$78.00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$94.00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noFill/>
                  </a:tcPr>
                </a:tc>
                <a:extLst>
                  <a:ext uri="{0D108BD9-81ED-4DB2-BD59-A6C34878D82A}">
                    <a16:rowId xmlns:a16="http://schemas.microsoft.com/office/drawing/2014/main" val="10003"/>
                  </a:ext>
                </a:extLst>
              </a:tr>
              <a:tr h="5872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4</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(Non-Preferred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$92.00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$100.00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$184.00</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$200.00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noFill/>
                  </a:tcPr>
                </a:tc>
                <a:extLst>
                  <a:ext uri="{0D108BD9-81ED-4DB2-BD59-A6C34878D82A}">
                    <a16:rowId xmlns:a16="http://schemas.microsoft.com/office/drawing/2014/main" val="10004"/>
                  </a:ext>
                </a:extLst>
              </a:tr>
              <a:tr h="506363">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5</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(Specialty Tier Drugs)</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33%</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33%</a:t>
                      </a:r>
                    </a:p>
                  </a:txBody>
                  <a:tcPr marL="68580" marR="68580" marT="0" marB="0" anchor="ctr"/>
                </a:tc>
                <a:tc>
                  <a:txBody>
                    <a:bodyPr/>
                    <a:lstStyle/>
                    <a:p>
                      <a:pPr marL="0" marR="0">
                        <a:lnSpc>
                          <a:spcPct val="115000"/>
                        </a:lnSpc>
                        <a:spcBef>
                          <a:spcPts val="0"/>
                        </a:spcBef>
                        <a:spcAft>
                          <a:spcPts val="0"/>
                        </a:spcAft>
                      </a:pPr>
                      <a:r>
                        <a:rPr lang="en-US" sz="1600" b="0" dirty="0">
                          <a:solidFill>
                            <a:schemeClr val="tx1"/>
                          </a:solidFill>
                          <a:latin typeface="Calibri" panose="020F0502020204030204" pitchFamily="34" charset="0"/>
                          <a:cs typeface="Calibri" panose="020F0502020204030204" pitchFamily="34" charset="0"/>
                        </a:rPr>
                        <a:t>N/A</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N/A</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noFill/>
                  </a:tcPr>
                </a:tc>
                <a:extLst>
                  <a:ext uri="{0D108BD9-81ED-4DB2-BD59-A6C34878D82A}">
                    <a16:rowId xmlns:a16="http://schemas.microsoft.com/office/drawing/2014/main" val="10005"/>
                  </a:ext>
                </a:extLst>
              </a:tr>
              <a:tr h="506363">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Tier 6 </a:t>
                      </a:r>
                    </a:p>
                    <a:p>
                      <a:pPr marL="0" marR="0">
                        <a:lnSpc>
                          <a:spcPct val="100000"/>
                        </a:lnSpc>
                        <a:spcBef>
                          <a:spcPts val="0"/>
                        </a:spcBef>
                        <a:spcAft>
                          <a:spcPts val="0"/>
                        </a:spcAft>
                      </a:pPr>
                      <a:r>
                        <a:rPr lang="en-US" sz="1400" b="1" dirty="0">
                          <a:effectLst/>
                          <a:latin typeface="Calibri" panose="020F0502020204030204" pitchFamily="34" charset="0"/>
                          <a:ea typeface="Calibri"/>
                          <a:cs typeface="Calibri" panose="020F0502020204030204" pitchFamily="34" charset="0"/>
                        </a:rPr>
                        <a:t>(Select Care Drugs)</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$0.00</a:t>
                      </a: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a:solidFill>
                            <a:schemeClr val="tx1"/>
                          </a:solidFill>
                          <a:effectLst/>
                          <a:latin typeface="Calibri" panose="020F0502020204030204" pitchFamily="34" charset="0"/>
                          <a:ea typeface="Calibri"/>
                          <a:cs typeface="Calibri" panose="020F0502020204030204" pitchFamily="34" charset="0"/>
                        </a:rPr>
                        <a:t>$8.00</a:t>
                      </a: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a:solidFill>
                            <a:schemeClr val="tx1"/>
                          </a:solidFill>
                          <a:effectLst/>
                          <a:latin typeface="Calibri" panose="020F0502020204030204" pitchFamily="34" charset="0"/>
                          <a:ea typeface="Calibri"/>
                          <a:cs typeface="Calibri" panose="020F0502020204030204" pitchFamily="34" charset="0"/>
                        </a:rPr>
                        <a:t>$0.00</a:t>
                      </a: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a:solidFill>
                            <a:schemeClr val="tx1"/>
                          </a:solidFill>
                          <a:effectLst/>
                          <a:latin typeface="Calibri" panose="020F0502020204030204" pitchFamily="34" charset="0"/>
                          <a:ea typeface="Calibri"/>
                          <a:cs typeface="Calibri" panose="020F0502020204030204" pitchFamily="34" charset="0"/>
                        </a:rPr>
                        <a:t>$16.00</a:t>
                      </a:r>
                    </a:p>
                  </a:txBody>
                  <a:tcPr marL="68580" marR="68580"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26052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854" y="467583"/>
            <a:ext cx="11984736" cy="1356360"/>
          </a:xfrm>
        </p:spPr>
        <p:txBody>
          <a:bodyPr>
            <a:noAutofit/>
          </a:bodyPr>
          <a:lstStyle/>
          <a:p>
            <a:r>
              <a:rPr lang="en-US" sz="3500" b="1" dirty="0">
                <a:solidFill>
                  <a:srgbClr val="FFC000"/>
                </a:solidFill>
                <a:latin typeface="Calibri" panose="020F0502020204030204" pitchFamily="34" charset="0"/>
                <a:cs typeface="Calibri" panose="020F0502020204030204" pitchFamily="34" charset="0"/>
              </a:rPr>
              <a:t>HMO and Plus HMO Initial Coverage: </a:t>
            </a:r>
            <a:r>
              <a:rPr lang="en-US" sz="3500" b="1" u="sng" dirty="0">
                <a:solidFill>
                  <a:srgbClr val="FFC000"/>
                </a:solidFill>
                <a:latin typeface="Calibri" panose="020F0502020204030204" pitchFamily="34" charset="0"/>
                <a:cs typeface="Calibri" panose="020F0502020204030204" pitchFamily="34" charset="0"/>
              </a:rPr>
              <a:t>Mail Order </a:t>
            </a:r>
            <a:r>
              <a:rPr lang="en-US" sz="3500" b="1" dirty="0">
                <a:solidFill>
                  <a:srgbClr val="FFC000"/>
                </a:solidFill>
                <a:latin typeface="Calibri" panose="020F0502020204030204" pitchFamily="34" charset="0"/>
                <a:cs typeface="Calibri" panose="020F0502020204030204" pitchFamily="34" charset="0"/>
              </a:rPr>
              <a:t>Cost-Sharing</a:t>
            </a:r>
            <a:endParaRPr lang="en-US" sz="2500" b="1" dirty="0">
              <a:solidFill>
                <a:srgbClr val="FFC000"/>
              </a:solidFill>
              <a:latin typeface="Calibri" panose="020F0502020204030204" pitchFamily="34" charset="0"/>
              <a:cs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40658531"/>
              </p:ext>
            </p:extLst>
          </p:nvPr>
        </p:nvGraphicFramePr>
        <p:xfrm>
          <a:off x="1547446" y="1724876"/>
          <a:ext cx="5948624" cy="4342958"/>
        </p:xfrm>
        <a:graphic>
          <a:graphicData uri="http://schemas.openxmlformats.org/drawingml/2006/table">
            <a:tbl>
              <a:tblPr firstRow="1" firstCol="1" bandRow="1">
                <a:tableStyleId>{5940675A-B579-460E-94D1-54222C63F5DA}</a:tableStyleId>
              </a:tblPr>
              <a:tblGrid>
                <a:gridCol w="2803490">
                  <a:extLst>
                    <a:ext uri="{9D8B030D-6E8A-4147-A177-3AD203B41FA5}">
                      <a16:colId xmlns:a16="http://schemas.microsoft.com/office/drawing/2014/main" val="20000"/>
                    </a:ext>
                  </a:extLst>
                </a:gridCol>
                <a:gridCol w="3145134">
                  <a:extLst>
                    <a:ext uri="{9D8B030D-6E8A-4147-A177-3AD203B41FA5}">
                      <a16:colId xmlns:a16="http://schemas.microsoft.com/office/drawing/2014/main" val="20001"/>
                    </a:ext>
                  </a:extLst>
                </a:gridCol>
              </a:tblGrid>
              <a:tr h="1028086">
                <a:tc>
                  <a:txBody>
                    <a:bodyPr/>
                    <a:lstStyle/>
                    <a:p>
                      <a:pPr marL="0" marR="0" algn="ctr">
                        <a:lnSpc>
                          <a:spcPct val="115000"/>
                        </a:lnSpc>
                        <a:spcBef>
                          <a:spcPts val="0"/>
                        </a:spcBef>
                        <a:spcAft>
                          <a:spcPts val="0"/>
                        </a:spcAft>
                      </a:pPr>
                      <a:r>
                        <a:rPr lang="en-US" sz="1600" b="1" dirty="0">
                          <a:effectLst/>
                          <a:latin typeface="Calibri" panose="020F0502020204030204" pitchFamily="34" charset="0"/>
                          <a:cs typeface="Calibri" panose="020F0502020204030204" pitchFamily="34" charset="0"/>
                        </a:rPr>
                        <a:t>Tier</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90 Day Supply</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extLst>
                  <a:ext uri="{0D108BD9-81ED-4DB2-BD59-A6C34878D82A}">
                    <a16:rowId xmlns:a16="http://schemas.microsoft.com/office/drawing/2014/main" val="10000"/>
                  </a:ext>
                </a:extLst>
              </a:tr>
              <a:tr h="5872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1 </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(Preferred 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40480">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2 </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1000"/>
                        </a:spcAft>
                      </a:pPr>
                      <a:r>
                        <a:rPr lang="en-US" sz="1600" dirty="0">
                          <a:solidFill>
                            <a:schemeClr val="tx1"/>
                          </a:solidFill>
                          <a:effectLst/>
                          <a:latin typeface="Calibri" panose="020F0502020204030204" pitchFamily="34" charset="0"/>
                          <a:cs typeface="Calibri" panose="020F0502020204030204" pitchFamily="34" charset="0"/>
                        </a:rPr>
                        <a:t>$10.00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872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3</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1000"/>
                        </a:spcAft>
                      </a:pPr>
                      <a:r>
                        <a:rPr lang="en-US" sz="1600" dirty="0">
                          <a:solidFill>
                            <a:schemeClr val="tx1"/>
                          </a:solidFill>
                          <a:effectLst/>
                          <a:latin typeface="Calibri" panose="020F0502020204030204" pitchFamily="34" charset="0"/>
                          <a:cs typeface="Calibri" panose="020F0502020204030204" pitchFamily="34" charset="0"/>
                        </a:rPr>
                        <a:t>$78.00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587222">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4</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(Non-Preferred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$184.00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506363">
                <a:tc>
                  <a:txBody>
                    <a:bodyPr/>
                    <a:lstStyle/>
                    <a:p>
                      <a:pPr marL="0" marR="0">
                        <a:lnSpc>
                          <a:spcPct val="100000"/>
                        </a:lnSpc>
                        <a:spcBef>
                          <a:spcPts val="0"/>
                        </a:spcBef>
                        <a:spcAft>
                          <a:spcPts val="0"/>
                        </a:spcAft>
                      </a:pPr>
                      <a:r>
                        <a:rPr lang="en-US" sz="1600" b="1" dirty="0">
                          <a:effectLst/>
                          <a:latin typeface="Calibri" panose="020F0502020204030204" pitchFamily="34" charset="0"/>
                          <a:cs typeface="Calibri" panose="020F0502020204030204" pitchFamily="34" charset="0"/>
                        </a:rPr>
                        <a:t>Tier 5</a:t>
                      </a:r>
                    </a:p>
                    <a:p>
                      <a:pPr marL="0" marR="0">
                        <a:lnSpc>
                          <a:spcPct val="100000"/>
                        </a:lnSpc>
                        <a:spcBef>
                          <a:spcPts val="0"/>
                        </a:spcBef>
                        <a:spcAft>
                          <a:spcPts val="0"/>
                        </a:spcAft>
                      </a:pPr>
                      <a:r>
                        <a:rPr lang="en-US" sz="1400" b="1" dirty="0">
                          <a:effectLst/>
                          <a:latin typeface="Calibri" panose="020F0502020204030204" pitchFamily="34" charset="0"/>
                          <a:cs typeface="Calibri" panose="020F0502020204030204" pitchFamily="34" charset="0"/>
                        </a:rPr>
                        <a:t>(Specialty Tier Drugs)</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33%</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r h="506363">
                <a:tc>
                  <a:txBody>
                    <a:bodyPr/>
                    <a:lstStyle/>
                    <a:p>
                      <a:pPr marL="0" marR="0">
                        <a:lnSpc>
                          <a:spcPct val="100000"/>
                        </a:lnSpc>
                        <a:spcBef>
                          <a:spcPts val="0"/>
                        </a:spcBef>
                        <a:spcAft>
                          <a:spcPts val="0"/>
                        </a:spcAft>
                      </a:pPr>
                      <a:r>
                        <a:rPr lang="en-US" sz="1600" b="1" dirty="0">
                          <a:effectLst/>
                          <a:latin typeface="Calibri" panose="020F0502020204030204" pitchFamily="34" charset="0"/>
                          <a:ea typeface="Calibri"/>
                          <a:cs typeface="Calibri" panose="020F0502020204030204" pitchFamily="34" charset="0"/>
                        </a:rPr>
                        <a:t>Tier 6 </a:t>
                      </a:r>
                    </a:p>
                    <a:p>
                      <a:pPr marL="0" marR="0">
                        <a:lnSpc>
                          <a:spcPct val="100000"/>
                        </a:lnSpc>
                        <a:spcBef>
                          <a:spcPts val="0"/>
                        </a:spcBef>
                        <a:spcAft>
                          <a:spcPts val="0"/>
                        </a:spcAft>
                      </a:pPr>
                      <a:r>
                        <a:rPr lang="en-US" sz="1400" b="1" dirty="0">
                          <a:effectLst/>
                          <a:latin typeface="Calibri" panose="020F0502020204030204" pitchFamily="34" charset="0"/>
                          <a:ea typeface="Calibri"/>
                          <a:cs typeface="Calibri" panose="020F0502020204030204" pitchFamily="34" charset="0"/>
                        </a:rPr>
                        <a:t>(Select Care Drugs)</a:t>
                      </a:r>
                    </a:p>
                  </a:txBody>
                  <a:tcPr marL="68580" marR="68580" marT="0" marB="0" anchor="ctr"/>
                </a:tc>
                <a:tc>
                  <a:txBody>
                    <a:bodyPr/>
                    <a:lstStyle/>
                    <a:p>
                      <a:pPr marL="0" marR="0">
                        <a:lnSpc>
                          <a:spcPct val="115000"/>
                        </a:lnSpc>
                        <a:spcBef>
                          <a:spcPts val="0"/>
                        </a:spcBef>
                        <a:spcAft>
                          <a:spcPts val="0"/>
                        </a:spcAft>
                      </a:pPr>
                      <a:r>
                        <a:rPr lang="en-US" sz="1600" dirty="0">
                          <a:solidFill>
                            <a:schemeClr val="tx1"/>
                          </a:solidFill>
                          <a:effectLst/>
                          <a:latin typeface="Calibri" panose="020F0502020204030204" pitchFamily="34" charset="0"/>
                          <a:ea typeface="Calibri"/>
                          <a:cs typeface="Calibri" panose="020F0502020204030204" pitchFamily="34" charset="0"/>
                        </a:rPr>
                        <a:t>$0.00</a:t>
                      </a: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58821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450880"/>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Coverage Gap &amp; Catastrophic Coverage</a:t>
            </a:r>
          </a:p>
        </p:txBody>
      </p:sp>
      <p:sp>
        <p:nvSpPr>
          <p:cNvPr id="8" name="Rectangle 7"/>
          <p:cNvSpPr/>
          <p:nvPr/>
        </p:nvSpPr>
        <p:spPr>
          <a:xfrm>
            <a:off x="975361" y="1665508"/>
            <a:ext cx="10375392" cy="3200876"/>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Coverage Gap:</a:t>
            </a:r>
          </a:p>
          <a:p>
            <a:r>
              <a:rPr lang="en-US" dirty="0">
                <a:latin typeface="Calibri" panose="020F0502020204030204" pitchFamily="34" charset="0"/>
                <a:cs typeface="Calibri" panose="020F0502020204030204" pitchFamily="34" charset="0"/>
              </a:rPr>
              <a:t>Most Medicare drug plans have a coverage gap (also called the "donut hole"). This means that there's a temporary change in what you will pay for your drugs. The coverage gap begins after the total yearly drug cost (including what our plan has paid and what you have paid) reaches </a:t>
            </a:r>
            <a:r>
              <a:rPr lang="en-US" i="1" dirty="0">
                <a:latin typeface="Calibri" panose="020F0502020204030204" pitchFamily="34" charset="0"/>
                <a:cs typeface="Calibri" panose="020F0502020204030204" pitchFamily="34" charset="0"/>
              </a:rPr>
              <a:t>$4,660. </a:t>
            </a:r>
          </a:p>
          <a:p>
            <a:r>
              <a:rPr lang="en-US" dirty="0">
                <a:latin typeface="Calibri" panose="020F0502020204030204" pitchFamily="34" charset="0"/>
                <a:cs typeface="Calibri" panose="020F0502020204030204" pitchFamily="34" charset="0"/>
              </a:rPr>
              <a:t>After you enter the coverage gap, you pay 25% of the price for brand name drugs, plus a portion of the dispensing fee and 25% of the price for generic drugs. </a:t>
            </a:r>
          </a:p>
          <a:p>
            <a:r>
              <a:rPr lang="en-US" dirty="0">
                <a:latin typeface="Calibri" panose="020F0502020204030204" pitchFamily="34" charset="0"/>
                <a:cs typeface="Calibri" panose="020F0502020204030204" pitchFamily="34" charset="0"/>
              </a:rPr>
              <a:t>Not everyone will enter the coverage gap.</a:t>
            </a:r>
          </a:p>
          <a:p>
            <a:endParaRPr lang="en-US"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Catastrophic Coverage:</a:t>
            </a:r>
          </a:p>
          <a:p>
            <a:r>
              <a:rPr lang="en-US" dirty="0">
                <a:latin typeface="Calibri" panose="020F0502020204030204" pitchFamily="34" charset="0"/>
                <a:cs typeface="Calibri" panose="020F0502020204030204" pitchFamily="34" charset="0"/>
              </a:rPr>
              <a:t>After your yearly out-of-pocket drug costs (including drugs purchased through your retail pharmacy and through mail order) reach $7,400, you pay the greater of:</a:t>
            </a:r>
          </a:p>
        </p:txBody>
      </p:sp>
      <p:sp>
        <p:nvSpPr>
          <p:cNvPr id="11" name="Content Placeholder 2"/>
          <p:cNvSpPr txBox="1">
            <a:spLocks/>
          </p:cNvSpPr>
          <p:nvPr/>
        </p:nvSpPr>
        <p:spPr>
          <a:xfrm>
            <a:off x="2138004" y="4389120"/>
            <a:ext cx="8956716" cy="246888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cs typeface="Calibri" panose="020F0502020204030204" pitchFamily="34" charset="0"/>
              </a:rPr>
              <a:t>5% of the cost, or</a:t>
            </a:r>
          </a:p>
          <a:p>
            <a:pPr marL="285750" indent="-285750">
              <a:buFont typeface="Arial" panose="020B0604020202020204" pitchFamily="34" charset="0"/>
              <a:buChar char="•"/>
            </a:pPr>
            <a:r>
              <a:rPr lang="en-US" sz="1600" b="1" dirty="0">
                <a:solidFill>
                  <a:schemeClr val="tx1"/>
                </a:solidFill>
                <a:latin typeface="Calibri" panose="020F0502020204030204" pitchFamily="34" charset="0"/>
                <a:cs typeface="Calibri" panose="020F0502020204030204" pitchFamily="34" charset="0"/>
              </a:rPr>
              <a:t>$4.15 copay for generic or a preferred multi-source drug (including brand drugs treated as generic) and a </a:t>
            </a:r>
          </a:p>
          <a:p>
            <a:pPr marL="285750" indent="-285750">
              <a:buFont typeface="Arial" panose="020B0604020202020204" pitchFamily="34" charset="0"/>
              <a:buChar char="•"/>
            </a:pPr>
            <a:r>
              <a:rPr lang="en-US" sz="1600" b="1" dirty="0">
                <a:solidFill>
                  <a:schemeClr val="tx1"/>
                </a:solidFill>
                <a:latin typeface="Calibri" panose="020F0502020204030204" pitchFamily="34" charset="0"/>
                <a:cs typeface="Calibri" panose="020F0502020204030204" pitchFamily="34" charset="0"/>
              </a:rPr>
              <a:t>$10.35 copay for all other drugs</a:t>
            </a:r>
          </a:p>
        </p:txBody>
      </p:sp>
    </p:spTree>
    <p:extLst>
      <p:ext uri="{BB962C8B-B14F-4D97-AF65-F5344CB8AC3E}">
        <p14:creationId xmlns:p14="http://schemas.microsoft.com/office/powerpoint/2010/main" val="3315490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38328"/>
            <a:ext cx="7677912" cy="2453640"/>
          </a:xfrm>
        </p:spPr>
        <p:txBody>
          <a:bodyPr>
            <a:normAutofit/>
          </a:bodyPr>
          <a:lstStyle/>
          <a:p>
            <a:r>
              <a:rPr lang="en-US" sz="4000" b="1" dirty="0">
                <a:solidFill>
                  <a:schemeClr val="bg1"/>
                </a:solidFill>
                <a:latin typeface="Calibri" panose="020F0502020204030204" pitchFamily="34" charset="0"/>
                <a:cs typeface="Calibri" panose="020F0502020204030204" pitchFamily="34" charset="0"/>
              </a:rPr>
              <a:t>Questions?</a:t>
            </a:r>
          </a:p>
        </p:txBody>
      </p:sp>
      <p:sp>
        <p:nvSpPr>
          <p:cNvPr id="5" name="Rectangle 4"/>
          <p:cNvSpPr/>
          <p:nvPr/>
        </p:nvSpPr>
        <p:spPr>
          <a:xfrm>
            <a:off x="667512" y="4748787"/>
            <a:ext cx="1432560" cy="15087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55967" y="2293067"/>
            <a:ext cx="6537977" cy="2000548"/>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cs typeface="Calibri" panose="020F0502020204030204" pitchFamily="34" charset="0"/>
              </a:rPr>
              <a:t>memorialhermannadvantage.org</a:t>
            </a:r>
          </a:p>
          <a:p>
            <a:pPr algn="ctr"/>
            <a:endParaRPr lang="en-US" sz="2800" b="1" dirty="0">
              <a:solidFill>
                <a:schemeClr val="bg1"/>
              </a:solidFill>
              <a:latin typeface="Calibri" panose="020F0502020204030204" pitchFamily="34" charset="0"/>
              <a:cs typeface="Calibri" panose="020F0502020204030204" pitchFamily="34" charset="0"/>
            </a:endParaRPr>
          </a:p>
          <a:p>
            <a:pPr algn="ctr"/>
            <a:r>
              <a:rPr lang="en-US" sz="2800" b="1" dirty="0">
                <a:solidFill>
                  <a:schemeClr val="bg1"/>
                </a:solidFill>
                <a:latin typeface="Calibri" panose="020F0502020204030204" pitchFamily="34" charset="0"/>
                <a:cs typeface="Calibri" panose="020F0502020204030204" pitchFamily="34" charset="0"/>
              </a:rPr>
              <a:t> 866.432.4916 (TTY 711)</a:t>
            </a:r>
          </a:p>
          <a:p>
            <a:pPr algn="ctr"/>
            <a:br>
              <a:rPr lang="en-US" sz="2000" b="1" dirty="0">
                <a:solidFill>
                  <a:schemeClr val="bg1"/>
                </a:solidFill>
              </a:rPr>
            </a:br>
            <a:endParaRPr lang="en-US" sz="20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3303345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885" y="1474224"/>
            <a:ext cx="4330460" cy="497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110403" y="3035304"/>
            <a:ext cx="4061689" cy="1938992"/>
          </a:xfrm>
          <a:prstGeom prst="rect">
            <a:avLst/>
          </a:prstGeom>
        </p:spPr>
        <p:txBody>
          <a:bodyPr wrap="square">
            <a:spAutoFit/>
          </a:bodyPr>
          <a:lstStyle/>
          <a:p>
            <a:r>
              <a:rPr lang="en-US" baseline="30000" dirty="0">
                <a:latin typeface="Calibri" panose="020F0502020204030204" pitchFamily="34" charset="0"/>
                <a:cs typeface="Calibri" panose="020F0502020204030204" pitchFamily="34" charset="0"/>
              </a:rPr>
              <a:t>Memorial Hermann </a:t>
            </a:r>
            <a:r>
              <a:rPr lang="en-US" i="1" baseline="30000" dirty="0">
                <a:latin typeface="Calibri" panose="020F0502020204030204" pitchFamily="34" charset="0"/>
                <a:cs typeface="Calibri" panose="020F0502020204030204" pitchFamily="34" charset="0"/>
              </a:rPr>
              <a:t>Advantage</a:t>
            </a:r>
            <a:r>
              <a:rPr lang="en-US" baseline="30000" dirty="0">
                <a:latin typeface="Calibri" panose="020F0502020204030204" pitchFamily="34" charset="0"/>
                <a:cs typeface="Calibri" panose="020F0502020204030204" pitchFamily="34" charset="0"/>
              </a:rPr>
              <a:t> complies with applicable Federal civil rights laws and does not discriminate on the basis of race, color, national origin, age, disability, or sex.</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This information is not a complete description of benefits. Call 855.645.8448 (TTY 711) for more information.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Copyright © 2022 Memorial Hermann. All rights reserved.</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H7115_MKAEPHMOPres23r1_M CMS Approved 10/19/2022</a:t>
            </a:r>
          </a:p>
        </p:txBody>
      </p:sp>
      <p:sp>
        <p:nvSpPr>
          <p:cNvPr id="6" name="TextBox 5"/>
          <p:cNvSpPr txBox="1"/>
          <p:nvPr/>
        </p:nvSpPr>
        <p:spPr>
          <a:xfrm>
            <a:off x="7167553" y="2511181"/>
            <a:ext cx="6585431" cy="276999"/>
          </a:xfrm>
          <a:prstGeom prst="rect">
            <a:avLst/>
          </a:prstGeom>
          <a:noFill/>
        </p:spPr>
        <p:txBody>
          <a:bodyPr wrap="square" rtlCol="0">
            <a:spAutoFit/>
          </a:bodyPr>
          <a:lstStyle/>
          <a:p>
            <a:r>
              <a:rPr lang="en-US" sz="1200" i="1" dirty="0">
                <a:latin typeface="Calibri" panose="020F0502020204030204" pitchFamily="34" charset="0"/>
                <a:cs typeface="Calibri" panose="020F0502020204030204" pitchFamily="34" charset="0"/>
              </a:rPr>
              <a:t>*Resources are available for the visually impaired.  </a:t>
            </a:r>
          </a:p>
        </p:txBody>
      </p:sp>
      <p:sp>
        <p:nvSpPr>
          <p:cNvPr id="8" name="Title 7"/>
          <p:cNvSpPr>
            <a:spLocks noGrp="1"/>
          </p:cNvSpPr>
          <p:nvPr>
            <p:ph type="title"/>
          </p:nvPr>
        </p:nvSpPr>
        <p:spPr>
          <a:xfrm>
            <a:off x="448056" y="561616"/>
            <a:ext cx="9875520" cy="1356360"/>
          </a:xfrm>
        </p:spPr>
        <p:txBody>
          <a:bodyPr>
            <a:normAutofit/>
          </a:bodyPr>
          <a:lstStyle/>
          <a:p>
            <a:r>
              <a:rPr lang="en-US" sz="3500" b="1" dirty="0">
                <a:solidFill>
                  <a:srgbClr val="FFC000"/>
                </a:solidFill>
                <a:latin typeface="Calibri" panose="020F0502020204030204" pitchFamily="34" charset="0"/>
                <a:cs typeface="Calibri" panose="020F0502020204030204" pitchFamily="34" charset="0"/>
              </a:rPr>
              <a:t>Language Support Services</a:t>
            </a:r>
            <a:br>
              <a:rPr lang="en-US" sz="3500" b="1" dirty="0">
                <a:solidFill>
                  <a:srgbClr val="FFC000"/>
                </a:solidFill>
                <a:cs typeface="Arial" panose="020B0604020202020204" pitchFamily="34" charset="0"/>
              </a:rPr>
            </a:br>
            <a:endParaRPr lang="en-US" sz="3500" dirty="0">
              <a:solidFill>
                <a:srgbClr val="FFC000"/>
              </a:solidFill>
            </a:endParaRPr>
          </a:p>
        </p:txBody>
      </p:sp>
    </p:spTree>
    <p:extLst>
      <p:ext uri="{BB962C8B-B14F-4D97-AF65-F5344CB8AC3E}">
        <p14:creationId xmlns:p14="http://schemas.microsoft.com/office/powerpoint/2010/main" val="47336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9409" y="885282"/>
            <a:ext cx="8733183" cy="526297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Memorial Hermann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 complies with applicable Federal civil rights laws and does not discriminate on the basis of race, color, national origin, age, disability, or sex. Memorial Hermann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 does not exclude people or treat them differently because of race, color, national origin, age, disability, or sex.</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Memorial Hermann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a:t>
            </a:r>
          </a:p>
          <a:p>
            <a:pPr lvl="0"/>
            <a:r>
              <a:rPr lang="en-US" sz="1200" dirty="0">
                <a:latin typeface="Calibri" panose="020F0502020204030204" pitchFamily="34" charset="0"/>
                <a:cs typeface="Calibri" panose="020F0502020204030204" pitchFamily="34" charset="0"/>
              </a:rPr>
              <a:t>Provides free aids and services to people with disabilities to communicate effectively with us, such as: Qualified sign language interpreters. Written information in other formats (large print, audio, accessible electronic formats, other formats)</a:t>
            </a:r>
          </a:p>
          <a:p>
            <a:pPr lvl="0"/>
            <a:r>
              <a:rPr lang="en-US" sz="1200" dirty="0">
                <a:latin typeface="Calibri" panose="020F0502020204030204" pitchFamily="34" charset="0"/>
                <a:cs typeface="Calibri" panose="020F0502020204030204" pitchFamily="34" charset="0"/>
              </a:rPr>
              <a:t>Provides free language services to people whose primary language is not English, such as:</a:t>
            </a:r>
          </a:p>
          <a:p>
            <a:pPr lvl="1"/>
            <a:r>
              <a:rPr lang="en-US" sz="1200" dirty="0">
                <a:latin typeface="Calibri" panose="020F0502020204030204" pitchFamily="34" charset="0"/>
                <a:cs typeface="Calibri" panose="020F0502020204030204" pitchFamily="34" charset="0"/>
              </a:rPr>
              <a:t>Qualified interpreters</a:t>
            </a:r>
          </a:p>
          <a:p>
            <a:pPr lvl="1"/>
            <a:r>
              <a:rPr lang="en-US" sz="1200" dirty="0">
                <a:latin typeface="Calibri" panose="020F0502020204030204" pitchFamily="34" charset="0"/>
                <a:cs typeface="Calibri" panose="020F0502020204030204" pitchFamily="34" charset="0"/>
              </a:rPr>
              <a:t>Information written in other languages </a:t>
            </a:r>
          </a:p>
          <a:p>
            <a:pPr lvl="1"/>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If you need these services, contact Customer Service at the number below.</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If you believe that Memorial Hermann</a:t>
            </a:r>
            <a:r>
              <a:rPr lang="en-US" sz="1200" i="1" dirty="0">
                <a:latin typeface="Calibri" panose="020F0502020204030204" pitchFamily="34" charset="0"/>
                <a:cs typeface="Calibri" panose="020F0502020204030204" pitchFamily="34" charset="0"/>
              </a:rPr>
              <a:t> Advantage </a:t>
            </a:r>
            <a:r>
              <a:rPr lang="en-US" sz="1200" dirty="0">
                <a:latin typeface="Calibri" panose="020F0502020204030204" pitchFamily="34" charset="0"/>
                <a:cs typeface="Calibri" panose="020F0502020204030204" pitchFamily="34" charset="0"/>
              </a:rPr>
              <a:t>has failed to provide these services or discriminated in another way on the basis of race, color, national origin, age, disability, or sex, you can file a grievance with:</a:t>
            </a:r>
          </a:p>
          <a:p>
            <a:r>
              <a:rPr lang="en-US" sz="1200" dirty="0">
                <a:latin typeface="Calibri" panose="020F0502020204030204" pitchFamily="34" charset="0"/>
                <a:cs typeface="Calibri" panose="020F0502020204030204" pitchFamily="34" charset="0"/>
              </a:rPr>
              <a:t>Civil Rights Coordinator, Memorial Hermann Health Plan, 929 Gessner Road, Suite 1500, Houston, TX 77024</a:t>
            </a:r>
          </a:p>
          <a:p>
            <a:r>
              <a:rPr lang="en-US" sz="1200" b="1" dirty="0">
                <a:latin typeface="Calibri" panose="020F0502020204030204" pitchFamily="34" charset="0"/>
                <a:cs typeface="Calibri" panose="020F0502020204030204" pitchFamily="34" charset="0"/>
              </a:rPr>
              <a:t>855.645.8448 (TTY 711) 8 a.m. to 8 p.m. 7 days a week CST.</a:t>
            </a:r>
          </a:p>
          <a:p>
            <a:r>
              <a:rPr lang="en-US" sz="1200" dirty="0">
                <a:latin typeface="Calibri" panose="020F0502020204030204" pitchFamily="34" charset="0"/>
                <a:cs typeface="Calibri" panose="020F0502020204030204" pitchFamily="34" charset="0"/>
              </a:rPr>
              <a:t>Fax 713.338.6487</a:t>
            </a:r>
          </a:p>
          <a:p>
            <a:r>
              <a:rPr lang="en-US" sz="1200" dirty="0">
                <a:latin typeface="Calibri" panose="020F0502020204030204" pitchFamily="34" charset="0"/>
                <a:cs typeface="Calibri" panose="020F0502020204030204" pitchFamily="34" charset="0"/>
              </a:rPr>
              <a:t>Email </a:t>
            </a:r>
            <a:r>
              <a:rPr lang="en-US" sz="1200" u="sng" dirty="0">
                <a:latin typeface="Calibri" panose="020F0502020204030204" pitchFamily="34" charset="0"/>
                <a:cs typeface="Calibri" panose="020F0502020204030204" pitchFamily="34" charset="0"/>
                <a:hlinkClick r:id="rId2"/>
              </a:rPr>
              <a:t>MHHealthAppeals@memorialhermann.org</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You can file a grievance in person or by mail, fax, or email. If you need help filing a grievance, the Civil Rights Coordinator is available to help you. You can also file a civil rights complaint with the U.S. Department of Health and Human Services, Office for Civil Rights electronically through the Office for Civil Rights Complaint Portal, available at </a:t>
            </a:r>
            <a:r>
              <a:rPr lang="en-US" sz="1200" u="sng" dirty="0">
                <a:latin typeface="Calibri" panose="020F0502020204030204" pitchFamily="34" charset="0"/>
                <a:cs typeface="Calibri" panose="020F0502020204030204" pitchFamily="34" charset="0"/>
                <a:hlinkClick r:id="rId3"/>
              </a:rPr>
              <a:t>https://ocrportal.hhs.gov/ocr/portal/lobby.jsf</a:t>
            </a:r>
            <a:r>
              <a:rPr lang="en-US" sz="1200" dirty="0">
                <a:latin typeface="Calibri" panose="020F0502020204030204" pitchFamily="34" charset="0"/>
                <a:cs typeface="Calibri" panose="020F0502020204030204" pitchFamily="34" charset="0"/>
                <a:hlinkClick r:id="rId3"/>
              </a:rPr>
              <a:t>,</a:t>
            </a:r>
            <a:r>
              <a:rPr lang="en-US" sz="1200" dirty="0">
                <a:latin typeface="Calibri" panose="020F0502020204030204" pitchFamily="34" charset="0"/>
                <a:cs typeface="Calibri" panose="020F0502020204030204" pitchFamily="34" charset="0"/>
              </a:rPr>
              <a:t> or by mail or phone at: U.S. Department of Health and Human Services, 200 Independence Avenue SW., Room 509F, HHH Building, Washington, DC 20201,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1.800.368.1019, 800.537.7697 (TDD).</a:t>
            </a:r>
          </a:p>
          <a:p>
            <a:r>
              <a:rPr lang="en-US" sz="1200" dirty="0">
                <a:latin typeface="Calibri" panose="020F0502020204030204" pitchFamily="34" charset="0"/>
                <a:cs typeface="Calibri" panose="020F0502020204030204" pitchFamily="34" charset="0"/>
              </a:rPr>
              <a:t> </a:t>
            </a:r>
          </a:p>
          <a:p>
            <a:r>
              <a:rPr lang="en-US" sz="1200" dirty="0">
                <a:latin typeface="Calibri" panose="020F0502020204030204" pitchFamily="34" charset="0"/>
                <a:cs typeface="Calibri" panose="020F0502020204030204" pitchFamily="34" charset="0"/>
              </a:rPr>
              <a:t>Complaint forms are available at </a:t>
            </a:r>
            <a:r>
              <a:rPr lang="en-US" sz="1200" u="sng" dirty="0">
                <a:latin typeface="Calibri" panose="020F0502020204030204" pitchFamily="34" charset="0"/>
                <a:cs typeface="Calibri" panose="020F0502020204030204" pitchFamily="34" charset="0"/>
                <a:hlinkClick r:id="rId4"/>
              </a:rPr>
              <a:t>http://www.hhs.gov/ocr/office/file/index.html</a:t>
            </a:r>
            <a:r>
              <a:rPr lang="en-US" sz="1200" dirty="0">
                <a:latin typeface="Calibri" panose="020F0502020204030204" pitchFamily="34" charset="0"/>
                <a:cs typeface="Calibri" panose="020F0502020204030204" pitchFamily="34" charset="0"/>
                <a:hlinkClick r:id="rId4"/>
              </a:rPr>
              <a:t>.</a:t>
            </a:r>
            <a:endParaRPr lang="en-US" sz="1200" dirty="0">
              <a:latin typeface="Calibri" panose="020F0502020204030204" pitchFamily="34" charset="0"/>
              <a:cs typeface="Calibri" panose="020F0502020204030204" pitchFamily="34" charset="0"/>
            </a:endParaRPr>
          </a:p>
        </p:txBody>
      </p:sp>
      <p:sp>
        <p:nvSpPr>
          <p:cNvPr id="6" name="Rectangle 5"/>
          <p:cNvSpPr/>
          <p:nvPr/>
        </p:nvSpPr>
        <p:spPr>
          <a:xfrm>
            <a:off x="441960" y="350520"/>
            <a:ext cx="11338560" cy="6187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16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48" y="121906"/>
            <a:ext cx="6186134"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Facilities Network</a:t>
            </a:r>
          </a:p>
        </p:txBody>
      </p:sp>
      <p:sp>
        <p:nvSpPr>
          <p:cNvPr id="5" name="TextBox 4"/>
          <p:cNvSpPr txBox="1"/>
          <p:nvPr/>
        </p:nvSpPr>
        <p:spPr>
          <a:xfrm>
            <a:off x="1042751" y="1567852"/>
            <a:ext cx="4534084" cy="313932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Memorial Hermann </a:t>
            </a:r>
            <a:r>
              <a:rPr lang="en-US" i="1" dirty="0">
                <a:latin typeface="Calibri" panose="020F0502020204030204" pitchFamily="34" charset="0"/>
                <a:cs typeface="Calibri" panose="020F0502020204030204" pitchFamily="34" charset="0"/>
              </a:rPr>
              <a:t>Advantage</a:t>
            </a:r>
            <a:r>
              <a:rPr lang="en-US" dirty="0">
                <a:latin typeface="Calibri" panose="020F0502020204030204" pitchFamily="34" charset="0"/>
                <a:cs typeface="Calibri" panose="020F0502020204030204" pitchFamily="34" charset="0"/>
              </a:rPr>
              <a:t> is backed by the Memorial Hermann Health System — </a:t>
            </a:r>
          </a:p>
          <a:p>
            <a:r>
              <a:rPr lang="en-US" dirty="0">
                <a:latin typeface="Calibri" panose="020F0502020204030204" pitchFamily="34" charset="0"/>
                <a:cs typeface="Calibri" panose="020F0502020204030204" pitchFamily="34" charset="0"/>
              </a:rPr>
              <a:t>a trusted name in Houston health care for more than 112 years.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With Memorial Hermann </a:t>
            </a:r>
            <a:r>
              <a:rPr lang="en-US" i="1" dirty="0">
                <a:latin typeface="Calibri" panose="020F0502020204030204" pitchFamily="34" charset="0"/>
                <a:cs typeface="Calibri" panose="020F0502020204030204" pitchFamily="34" charset="0"/>
              </a:rPr>
              <a:t>Advantage</a:t>
            </a:r>
            <a:r>
              <a:rPr lang="en-US" dirty="0">
                <a:latin typeface="Calibri" panose="020F0502020204030204" pitchFamily="34" charset="0"/>
                <a:cs typeface="Calibri" panose="020F0502020204030204" pitchFamily="34" charset="0"/>
              </a:rPr>
              <a:t>, you get a high level of care near where you live or work, because Memorial Hermann has numerous facilities throughout Greater Houston, including hospitals, imaging centers, specialty institutes and more.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86" y="542614"/>
            <a:ext cx="5905497" cy="5757706"/>
          </a:xfrm>
          <a:prstGeom prst="rect">
            <a:avLst/>
          </a:prstGeom>
        </p:spPr>
      </p:pic>
    </p:spTree>
    <p:extLst>
      <p:ext uri="{BB962C8B-B14F-4D97-AF65-F5344CB8AC3E}">
        <p14:creationId xmlns:p14="http://schemas.microsoft.com/office/powerpoint/2010/main" val="1507778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3056" y="838200"/>
            <a:ext cx="7315200" cy="3255264"/>
          </a:xfrm>
        </p:spPr>
        <p:txBody>
          <a:bodyPr>
            <a:normAutofit/>
          </a:bodyPr>
          <a:lstStyle/>
          <a:p>
            <a:pPr defTabSz="365760"/>
            <a:r>
              <a:rPr lang="en-US" sz="4000" b="1" dirty="0">
                <a:latin typeface="Calibri" panose="020F0502020204030204" pitchFamily="34" charset="0"/>
                <a:cs typeface="Calibri" panose="020F0502020204030204" pitchFamily="34" charset="0"/>
              </a:rPr>
              <a:t>Value-Added Programs</a:t>
            </a:r>
            <a:br>
              <a:rPr lang="en-US" sz="4000" b="1" dirty="0">
                <a:latin typeface="Calibri" panose="020F0502020204030204" pitchFamily="34" charset="0"/>
                <a:cs typeface="Calibri" panose="020F0502020204030204" pitchFamily="34" charset="0"/>
              </a:rPr>
            </a:br>
            <a:endParaRPr lang="en-US" sz="4000" dirty="0">
              <a:latin typeface="Calibri" panose="020F0502020204030204" pitchFamily="34" charset="0"/>
              <a:cs typeface="Calibri" panose="020F0502020204030204" pitchFamily="34" charset="0"/>
            </a:endParaRPr>
          </a:p>
        </p:txBody>
      </p:sp>
      <p:sp>
        <p:nvSpPr>
          <p:cNvPr id="5" name="Rectangle 4"/>
          <p:cNvSpPr/>
          <p:nvPr/>
        </p:nvSpPr>
        <p:spPr>
          <a:xfrm>
            <a:off x="813816" y="4998699"/>
            <a:ext cx="1161288" cy="109728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103092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48" y="121906"/>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Healthy </a:t>
            </a:r>
            <a:r>
              <a:rPr lang="en-US" sz="3500" b="1" i="1" dirty="0">
                <a:solidFill>
                  <a:srgbClr val="FFC000"/>
                </a:solidFill>
                <a:latin typeface="Calibri" panose="020F0502020204030204" pitchFamily="34" charset="0"/>
                <a:cs typeface="Calibri" panose="020F0502020204030204" pitchFamily="34" charset="0"/>
              </a:rPr>
              <a:t>Advantage</a:t>
            </a:r>
            <a:r>
              <a:rPr lang="en-US" sz="3500" b="1" dirty="0">
                <a:solidFill>
                  <a:srgbClr val="FFC000"/>
                </a:solidFill>
                <a:latin typeface="Calibri" panose="020F0502020204030204" pitchFamily="34" charset="0"/>
                <a:cs typeface="Calibri" panose="020F0502020204030204" pitchFamily="34" charset="0"/>
              </a:rPr>
              <a:t> Wellness Program</a:t>
            </a:r>
          </a:p>
        </p:txBody>
      </p:sp>
      <p:sp>
        <p:nvSpPr>
          <p:cNvPr id="4" name="Content Placeholder 2"/>
          <p:cNvSpPr>
            <a:spLocks noGrp="1"/>
          </p:cNvSpPr>
          <p:nvPr>
            <p:ph idx="1"/>
          </p:nvPr>
        </p:nvSpPr>
        <p:spPr>
          <a:xfrm>
            <a:off x="2637876" y="3286677"/>
            <a:ext cx="7920396" cy="2828883"/>
          </a:xfrm>
        </p:spPr>
        <p:txBody>
          <a:bodyPr>
            <a:normAutofit/>
          </a:bodyPr>
          <a:lstStyle/>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$25 Annual Health Risk Assessment</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$50 Annual Wellness/Comprehensive visit </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$25 Breast Cancer screening</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$50 Colon Cancer screening</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$30 Retinal Eye Exam for Diabetics(excluding Glaucoma screening)*</a:t>
            </a:r>
          </a:p>
        </p:txBody>
      </p:sp>
      <p:sp>
        <p:nvSpPr>
          <p:cNvPr id="5" name="TextBox 4"/>
          <p:cNvSpPr txBox="1"/>
          <p:nvPr/>
        </p:nvSpPr>
        <p:spPr>
          <a:xfrm>
            <a:off x="1072896" y="1075483"/>
            <a:ext cx="10399776" cy="1754326"/>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Memorial Hermann Healthy </a:t>
            </a:r>
            <a:r>
              <a:rPr lang="en-US" i="1" dirty="0">
                <a:latin typeface="Calibri" panose="020F0502020204030204" pitchFamily="34" charset="0"/>
                <a:cs typeface="Calibri" panose="020F0502020204030204" pitchFamily="34" charset="0"/>
              </a:rPr>
              <a:t>Advantage</a:t>
            </a:r>
            <a:r>
              <a:rPr lang="en-US" dirty="0">
                <a:latin typeface="Calibri" panose="020F0502020204030204" pitchFamily="34" charset="0"/>
                <a:cs typeface="Calibri" panose="020F0502020204030204" pitchFamily="34" charset="0"/>
              </a:rPr>
              <a:t> Wellness Program rewards members for certain health-related activities.</a:t>
            </a:r>
            <a:r>
              <a:rPr lang="en-US" dirty="0"/>
              <a:t>  We are offering a MasterCard gift card that can be used anywhere MasterCard is accepted. </a:t>
            </a:r>
          </a:p>
          <a:p>
            <a:r>
              <a:rPr lang="en-US" dirty="0"/>
              <a:t>Each reward will vary based on the type of service completed during the current plan year.</a:t>
            </a:r>
          </a:p>
          <a:p>
            <a:endParaRPr lang="en-US" dirty="0"/>
          </a:p>
          <a:p>
            <a:r>
              <a:rPr lang="en-US" dirty="0"/>
              <a:t>You do not have to return anything back to the plan. Also, we'll track your completed wellness activities </a:t>
            </a:r>
          </a:p>
          <a:p>
            <a:r>
              <a:rPr lang="en-US" dirty="0"/>
              <a:t>on your behalf</a:t>
            </a:r>
            <a:r>
              <a:rPr lang="en-US" sz="1600" dirty="0"/>
              <a:t>!</a:t>
            </a:r>
          </a:p>
        </p:txBody>
      </p:sp>
      <p:sp>
        <p:nvSpPr>
          <p:cNvPr id="6" name="TextBox 5"/>
          <p:cNvSpPr txBox="1"/>
          <p:nvPr/>
        </p:nvSpPr>
        <p:spPr>
          <a:xfrm>
            <a:off x="1072896" y="5989320"/>
            <a:ext cx="10296144" cy="738664"/>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*Subject to vision care benefit coverage as outlined in the Evidence of Coverage. </a:t>
            </a:r>
          </a:p>
          <a:p>
            <a:r>
              <a:rPr lang="en-US" sz="1200" dirty="0">
                <a:latin typeface="Calibri" panose="020F0502020204030204" pitchFamily="34" charset="0"/>
                <a:cs typeface="Calibri" panose="020F0502020204030204" pitchFamily="34" charset="0"/>
              </a:rPr>
              <a:t>The Healthy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 Wellness Program and reward gift care are not a plan benefit. Gift card reward is not redeemable for cash. </a:t>
            </a:r>
          </a:p>
          <a:p>
            <a:endParaRPr lang="en-US" dirty="0"/>
          </a:p>
        </p:txBody>
      </p:sp>
    </p:spTree>
    <p:extLst>
      <p:ext uri="{BB962C8B-B14F-4D97-AF65-F5344CB8AC3E}">
        <p14:creationId xmlns:p14="http://schemas.microsoft.com/office/powerpoint/2010/main" val="175522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0" y="178957"/>
            <a:ext cx="9875520" cy="1356360"/>
          </a:xfrm>
        </p:spPr>
        <p:txBody>
          <a:bodyPr>
            <a:normAutofit/>
          </a:bodyPr>
          <a:lstStyle/>
          <a:p>
            <a:pPr algn="ctr"/>
            <a:r>
              <a:rPr lang="en-US" sz="3500" b="1" dirty="0" err="1">
                <a:solidFill>
                  <a:srgbClr val="FFC000"/>
                </a:solidFill>
                <a:latin typeface="Calibri" panose="020F0502020204030204" pitchFamily="34" charset="0"/>
                <a:cs typeface="Calibri" panose="020F0502020204030204" pitchFamily="34" charset="0"/>
              </a:rPr>
              <a:t>Silver&amp;Fit</a:t>
            </a:r>
            <a:r>
              <a:rPr lang="en-US" sz="3500" b="1" dirty="0">
                <a:solidFill>
                  <a:srgbClr val="FFC000"/>
                </a:solidFill>
                <a:latin typeface="Calibri" panose="020F0502020204030204" pitchFamily="34" charset="0"/>
                <a:cs typeface="Calibri" panose="020F0502020204030204" pitchFamily="34" charset="0"/>
              </a:rPr>
              <a:t>® Fitness Program	</a:t>
            </a:r>
          </a:p>
        </p:txBody>
      </p:sp>
      <p:sp>
        <p:nvSpPr>
          <p:cNvPr id="5" name="TextBox 4"/>
          <p:cNvSpPr txBox="1"/>
          <p:nvPr/>
        </p:nvSpPr>
        <p:spPr>
          <a:xfrm>
            <a:off x="1060704" y="1410349"/>
            <a:ext cx="9879924" cy="769441"/>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The </a:t>
            </a:r>
            <a:r>
              <a:rPr lang="en-US" sz="2000" b="1" dirty="0" err="1">
                <a:latin typeface="Calibri" panose="020F0502020204030204" pitchFamily="34" charset="0"/>
                <a:cs typeface="Calibri" panose="020F0502020204030204" pitchFamily="34" charset="0"/>
              </a:rPr>
              <a:t>Silver&amp;Fit</a:t>
            </a:r>
            <a:r>
              <a:rPr lang="en-US" sz="2000" b="1" dirty="0">
                <a:latin typeface="Calibri" panose="020F0502020204030204" pitchFamily="34" charset="0"/>
                <a:cs typeface="Calibri" panose="020F0502020204030204" pitchFamily="34" charset="0"/>
              </a:rPr>
              <a:t>® Exercise and Healthy Aging program includes the following benefits*: </a:t>
            </a:r>
          </a:p>
          <a:p>
            <a:endParaRPr lang="en-US" sz="2400" dirty="0"/>
          </a:p>
        </p:txBody>
      </p:sp>
      <p:sp>
        <p:nvSpPr>
          <p:cNvPr id="7" name="TextBox 6"/>
          <p:cNvSpPr txBox="1"/>
          <p:nvPr/>
        </p:nvSpPr>
        <p:spPr>
          <a:xfrm>
            <a:off x="1808820" y="2071694"/>
            <a:ext cx="4334974" cy="3970318"/>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No-cost fitness facility access</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Enjoy no-cost fitness facility memberships to a broad network of participating locations.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The Home Fitness Program</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Choose up to two home fitness kits each benefit year to keep you active at home, even if you can't make it to a fitness facility.</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Resource Library</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Get The Silver Slate® newsletter along with Healthy Aging videos and booklets. Stay motivated and social by engaging in fitness challenges with your friends</a:t>
            </a:r>
            <a:r>
              <a:rPr lang="en-US" dirty="0"/>
              <a:t>.</a:t>
            </a:r>
          </a:p>
        </p:txBody>
      </p:sp>
      <p:sp>
        <p:nvSpPr>
          <p:cNvPr id="8" name="Rectangle 7"/>
          <p:cNvSpPr/>
          <p:nvPr/>
        </p:nvSpPr>
        <p:spPr>
          <a:xfrm>
            <a:off x="6250474" y="2071694"/>
            <a:ext cx="3851735" cy="3139321"/>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Silver&amp;Fit</a:t>
            </a:r>
            <a:r>
              <a:rPr lang="en-US" b="1" dirty="0">
                <a:latin typeface="Calibri" panose="020F0502020204030204" pitchFamily="34" charset="0"/>
                <a:cs typeface="Calibri" panose="020F0502020204030204" pitchFamily="34" charset="0"/>
              </a:rPr>
              <a:t> Connected!™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Track and view your activity levels through wearable fitness devices or mobile applications.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Rewards program</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Earn fun rewards like hats and collector pins for staying active.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*Visit</a:t>
            </a:r>
            <a:r>
              <a:rPr lang="en-US" b="1" dirty="0">
                <a:latin typeface="Calibri" panose="020F0502020204030204" pitchFamily="34" charset="0"/>
                <a:cs typeface="Calibri" panose="020F0502020204030204" pitchFamily="34" charset="0"/>
              </a:rPr>
              <a:t> SilverandFit.com</a:t>
            </a:r>
            <a:r>
              <a:rPr lang="en-US" dirty="0">
                <a:latin typeface="Calibri" panose="020F0502020204030204" pitchFamily="34" charset="0"/>
                <a:cs typeface="Calibri" panose="020F0502020204030204" pitchFamily="34" charset="0"/>
              </a:rPr>
              <a:t> to learn more.</a:t>
            </a:r>
          </a:p>
          <a:p>
            <a:endParaRPr lang="en-US"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4015" t="31137" r="13409"/>
          <a:stretch/>
        </p:blipFill>
        <p:spPr>
          <a:xfrm>
            <a:off x="8280443" y="5000703"/>
            <a:ext cx="2910840" cy="1841304"/>
          </a:xfrm>
          <a:prstGeom prst="rect">
            <a:avLst/>
          </a:prstGeom>
        </p:spPr>
      </p:pic>
    </p:spTree>
    <p:extLst>
      <p:ext uri="{BB962C8B-B14F-4D97-AF65-F5344CB8AC3E}">
        <p14:creationId xmlns:p14="http://schemas.microsoft.com/office/powerpoint/2010/main" val="293159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6752" y="342923"/>
            <a:ext cx="7677912" cy="3255264"/>
          </a:xfrm>
        </p:spPr>
        <p:txBody>
          <a:bodyPr>
            <a:normAutofit/>
          </a:bodyPr>
          <a:lstStyle/>
          <a:p>
            <a:r>
              <a:rPr lang="en-US" sz="4000" b="1" dirty="0">
                <a:solidFill>
                  <a:schemeClr val="bg1"/>
                </a:solidFill>
                <a:latin typeface="Calibri" panose="020F0502020204030204" pitchFamily="34" charset="0"/>
                <a:cs typeface="Calibri" panose="020F0502020204030204" pitchFamily="34" charset="0"/>
              </a:rPr>
              <a:t>Summary of Benefits</a:t>
            </a:r>
          </a:p>
        </p:txBody>
      </p:sp>
      <p:sp>
        <p:nvSpPr>
          <p:cNvPr id="5" name="Rectangle 4"/>
          <p:cNvSpPr/>
          <p:nvPr/>
        </p:nvSpPr>
        <p:spPr>
          <a:xfrm>
            <a:off x="252984" y="4419579"/>
            <a:ext cx="2324100" cy="225552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119931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920" y="255157"/>
            <a:ext cx="9875520" cy="1356360"/>
          </a:xfrm>
        </p:spPr>
        <p:txBody>
          <a:bodyPr>
            <a:normAutofit/>
          </a:bodyPr>
          <a:lstStyle/>
          <a:p>
            <a:pPr algn="ctr"/>
            <a:r>
              <a:rPr lang="en-US" sz="3500" b="1" dirty="0">
                <a:solidFill>
                  <a:srgbClr val="FFC000"/>
                </a:solidFill>
                <a:latin typeface="Calibri" panose="020F0502020204030204" pitchFamily="34" charset="0"/>
                <a:cs typeface="Calibri" panose="020F0502020204030204" pitchFamily="34" charset="0"/>
              </a:rPr>
              <a:t>Plan Information</a:t>
            </a:r>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3429225862"/>
              </p:ext>
            </p:extLst>
          </p:nvPr>
        </p:nvGraphicFramePr>
        <p:xfrm>
          <a:off x="750277" y="1236379"/>
          <a:ext cx="10691446" cy="5199546"/>
        </p:xfrm>
        <a:graphic>
          <a:graphicData uri="http://schemas.openxmlformats.org/drawingml/2006/table">
            <a:tbl>
              <a:tblPr firstRow="1" bandRow="1">
                <a:tableStyleId>{5940675A-B579-460E-94D1-54222C63F5DA}</a:tableStyleId>
              </a:tblPr>
              <a:tblGrid>
                <a:gridCol w="2685938">
                  <a:extLst>
                    <a:ext uri="{9D8B030D-6E8A-4147-A177-3AD203B41FA5}">
                      <a16:colId xmlns:a16="http://schemas.microsoft.com/office/drawing/2014/main" val="1203687286"/>
                    </a:ext>
                  </a:extLst>
                </a:gridCol>
                <a:gridCol w="1364385">
                  <a:extLst>
                    <a:ext uri="{9D8B030D-6E8A-4147-A177-3AD203B41FA5}">
                      <a16:colId xmlns:a16="http://schemas.microsoft.com/office/drawing/2014/main" val="4126334964"/>
                    </a:ext>
                  </a:extLst>
                </a:gridCol>
                <a:gridCol w="1541584">
                  <a:extLst>
                    <a:ext uri="{9D8B030D-6E8A-4147-A177-3AD203B41FA5}">
                      <a16:colId xmlns:a16="http://schemas.microsoft.com/office/drawing/2014/main" val="4159731144"/>
                    </a:ext>
                  </a:extLst>
                </a:gridCol>
                <a:gridCol w="2168769">
                  <a:extLst>
                    <a:ext uri="{9D8B030D-6E8A-4147-A177-3AD203B41FA5}">
                      <a16:colId xmlns:a16="http://schemas.microsoft.com/office/drawing/2014/main" val="3719591840"/>
                    </a:ext>
                  </a:extLst>
                </a:gridCol>
                <a:gridCol w="2930770">
                  <a:extLst>
                    <a:ext uri="{9D8B030D-6E8A-4147-A177-3AD203B41FA5}">
                      <a16:colId xmlns:a16="http://schemas.microsoft.com/office/drawing/2014/main" val="2540463529"/>
                    </a:ext>
                  </a:extLst>
                </a:gridCol>
              </a:tblGrid>
              <a:tr h="642222">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EBC453"/>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Plus HMO Plan</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84D5F7"/>
                    </a:solidFill>
                  </a:tcPr>
                </a:tc>
                <a:tc>
                  <a:txBody>
                    <a:bodyPr/>
                    <a:lstStyle/>
                    <a:p>
                      <a:pPr marL="0" marR="0" algn="ctr">
                        <a:lnSpc>
                          <a:spcPct val="100000"/>
                        </a:lnSpc>
                        <a:spcBef>
                          <a:spcPts val="0"/>
                        </a:spcBef>
                        <a:spcAft>
                          <a:spcPts val="1000"/>
                        </a:spcAft>
                      </a:pPr>
                      <a:r>
                        <a:rPr lang="en-US" sz="1800" b="1" dirty="0">
                          <a:solidFill>
                            <a:schemeClr val="tx1"/>
                          </a:solidFill>
                          <a:effectLst/>
                          <a:latin typeface="Calibri" panose="020F0502020204030204" pitchFamily="34" charset="0"/>
                          <a:ea typeface="Calibri"/>
                          <a:cs typeface="Calibri" panose="020F0502020204030204" pitchFamily="34" charset="0"/>
                        </a:rPr>
                        <a:t>Prime Value MA Only HMO Plan</a:t>
                      </a:r>
                    </a:p>
                  </a:txBody>
                  <a:tcPr marL="68580" marR="68580" marT="0" marB="0" anchor="ctr">
                    <a:solidFill>
                      <a:srgbClr val="E22669"/>
                    </a:solidFill>
                  </a:tcPr>
                </a:tc>
                <a:tc>
                  <a:txBody>
                    <a:bodyPr/>
                    <a:lstStyle/>
                    <a:p>
                      <a:pPr marL="0" marR="0" algn="ctr">
                        <a:lnSpc>
                          <a:spcPct val="115000"/>
                        </a:lnSpc>
                        <a:spcBef>
                          <a:spcPts val="0"/>
                        </a:spcBef>
                        <a:spcAft>
                          <a:spcPts val="1000"/>
                        </a:spcAft>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078477">
                <a:tc>
                  <a:txBody>
                    <a:bodyPr/>
                    <a:lstStyle/>
                    <a:p>
                      <a:pPr marL="0" marR="0">
                        <a:lnSpc>
                          <a:spcPct val="100000"/>
                        </a:lnSpc>
                        <a:spcBef>
                          <a:spcPts val="0"/>
                        </a:spcBef>
                        <a:spcAft>
                          <a:spcPts val="1000"/>
                        </a:spcAft>
                      </a:pPr>
                      <a:r>
                        <a:rPr lang="en-US" sz="1500" b="1" dirty="0">
                          <a:solidFill>
                            <a:srgbClr val="002060"/>
                          </a:solidFill>
                          <a:effectLst/>
                          <a:latin typeface="Calibri" panose="020F0502020204030204" pitchFamily="34" charset="0"/>
                          <a:ea typeface="Calibri"/>
                          <a:cs typeface="Calibri" panose="020F0502020204030204" pitchFamily="34" charset="0"/>
                        </a:rPr>
                        <a:t>Plan Counties</a:t>
                      </a:r>
                    </a:p>
                  </a:txBody>
                  <a:tcPr marL="68580" marR="68580" marT="0" marB="0"/>
                </a:tc>
                <a:tc gridSpan="2">
                  <a:txBody>
                    <a:bodyPr/>
                    <a:lstStyle/>
                    <a:p>
                      <a:pPr marL="0" marR="0" algn="ctr">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Harris, Montgomery, Fort Bend, </a:t>
                      </a:r>
                    </a:p>
                    <a:p>
                      <a:pPr marL="0" marR="0" algn="ctr">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Brazoria, Galveston, Liberty</a:t>
                      </a:r>
                    </a:p>
                  </a:txBody>
                  <a:tcPr marL="68580" marR="68580" marT="0" marB="0" anchor="ctr">
                    <a:solidFill>
                      <a:schemeClr val="bg1"/>
                    </a:solidFill>
                  </a:tcPr>
                </a:tc>
                <a:tc hMerge="1">
                  <a:txBody>
                    <a:bodyPr/>
                    <a:lstStyle/>
                    <a:p>
                      <a:endParaRPr lang="en-US"/>
                    </a:p>
                  </a:txBody>
                  <a:tcPr/>
                </a:tc>
                <a:tc>
                  <a:txBody>
                    <a:bodyPr/>
                    <a:lstStyle/>
                    <a:p>
                      <a:pPr algn="ctr"/>
                      <a:r>
                        <a:rPr lang="en-US" sz="1300" dirty="0">
                          <a:latin typeface="Calibri" panose="020F0502020204030204" pitchFamily="34" charset="0"/>
                          <a:cs typeface="Calibri" panose="020F0502020204030204" pitchFamily="34" charset="0"/>
                        </a:rPr>
                        <a:t>Harris, Montgomery, </a:t>
                      </a:r>
                    </a:p>
                    <a:p>
                      <a:pPr algn="ctr"/>
                      <a:r>
                        <a:rPr lang="en-US" sz="1300" dirty="0">
                          <a:latin typeface="Calibri" panose="020F0502020204030204" pitchFamily="34" charset="0"/>
                          <a:cs typeface="Calibri" panose="020F0502020204030204" pitchFamily="34" charset="0"/>
                        </a:rPr>
                        <a:t>Fort Bend</a:t>
                      </a:r>
                    </a:p>
                  </a:txBody>
                  <a:tcPr marL="68580" marR="68580" marT="0" marB="0" anchor="ctr">
                    <a:solidFill>
                      <a:schemeClr val="bg1"/>
                    </a:solidFill>
                  </a:tcPr>
                </a:tc>
                <a:tc>
                  <a:txBody>
                    <a:bodyPr/>
                    <a:lstStyle/>
                    <a:p>
                      <a:pPr marL="0" marR="0">
                        <a:lnSpc>
                          <a:spcPct val="115000"/>
                        </a:lnSpc>
                        <a:spcBef>
                          <a:spcPts val="0"/>
                        </a:spcBef>
                        <a:spcAft>
                          <a:spcPts val="1000"/>
                        </a:spcAft>
                      </a:pPr>
                      <a:r>
                        <a:rPr lang="en-US" sz="1300" dirty="0">
                          <a:solidFill>
                            <a:schemeClr val="tx1"/>
                          </a:solidFill>
                          <a:effectLst/>
                          <a:latin typeface="Calibri" panose="020F0502020204030204" pitchFamily="34" charset="0"/>
                          <a:ea typeface="Calibri"/>
                          <a:cs typeface="Calibri" panose="020F0502020204030204" pitchFamily="34" charset="0"/>
                        </a:rPr>
                        <a:t>Brazoria County and the MA-Only Plan are new for 2023. </a:t>
                      </a:r>
                    </a:p>
                  </a:txBody>
                  <a:tcPr marL="68580" marR="68580" marT="0" marB="0" anchor="ctr">
                    <a:solidFill>
                      <a:schemeClr val="bg1"/>
                    </a:solidFill>
                  </a:tcPr>
                </a:tc>
                <a:extLst>
                  <a:ext uri="{0D108BD9-81ED-4DB2-BD59-A6C34878D82A}">
                    <a16:rowId xmlns:a16="http://schemas.microsoft.com/office/drawing/2014/main" val="1613636002"/>
                  </a:ext>
                </a:extLst>
              </a:tr>
              <a:tr h="1078477">
                <a:tc>
                  <a:txBody>
                    <a:bodyPr/>
                    <a:lstStyle/>
                    <a:p>
                      <a:pPr marL="0" marR="0">
                        <a:lnSpc>
                          <a:spcPct val="100000"/>
                        </a:lnSpc>
                        <a:spcBef>
                          <a:spcPts val="0"/>
                        </a:spcBef>
                        <a:spcAft>
                          <a:spcPts val="1000"/>
                        </a:spcAft>
                      </a:pPr>
                      <a:r>
                        <a:rPr lang="en-US" sz="1500" b="1" dirty="0">
                          <a:effectLst/>
                          <a:latin typeface="Calibri" panose="020F0502020204030204" pitchFamily="34" charset="0"/>
                          <a:cs typeface="Calibri" panose="020F0502020204030204" pitchFamily="34" charset="0"/>
                        </a:rPr>
                        <a:t>Monthly</a:t>
                      </a:r>
                      <a:r>
                        <a:rPr lang="en-US" sz="1500" b="1" baseline="0" dirty="0">
                          <a:effectLst/>
                          <a:latin typeface="Calibri" panose="020F0502020204030204" pitchFamily="34" charset="0"/>
                          <a:cs typeface="Calibri" panose="020F0502020204030204" pitchFamily="34" charset="0"/>
                        </a:rPr>
                        <a:t> </a:t>
                      </a:r>
                      <a:r>
                        <a:rPr lang="en-US" sz="1500" b="1" dirty="0">
                          <a:effectLst/>
                          <a:latin typeface="Calibri" panose="020F0502020204030204" pitchFamily="34" charset="0"/>
                          <a:cs typeface="Calibri" panose="020F0502020204030204" pitchFamily="34" charset="0"/>
                        </a:rPr>
                        <a:t>Premium</a:t>
                      </a:r>
                      <a:endParaRPr lang="en-US" sz="15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 nothing</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a:latin typeface="Calibri" panose="020F0502020204030204" pitchFamily="34" charset="0"/>
                          <a:cs typeface="Calibri" panose="020F0502020204030204" pitchFamily="34" charset="0"/>
                        </a:rPr>
                        <a:t>$25</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r>
                        <a:rPr lang="en-US" sz="1300" dirty="0">
                          <a:latin typeface="Calibri" panose="020F0502020204030204" pitchFamily="34" charset="0"/>
                          <a:cs typeface="Calibri" panose="020F0502020204030204" pitchFamily="34" charset="0"/>
                        </a:rPr>
                        <a:t>You pay nothing   +$125 Part B</a:t>
                      </a:r>
                      <a:r>
                        <a:rPr lang="en-US" sz="1300" baseline="0" dirty="0">
                          <a:latin typeface="Calibri" panose="020F0502020204030204" pitchFamily="34" charset="0"/>
                          <a:cs typeface="Calibri" panose="020F0502020204030204" pitchFamily="34" charset="0"/>
                        </a:rPr>
                        <a:t> refund</a:t>
                      </a:r>
                      <a:r>
                        <a:rPr lang="en-US" sz="1300" dirty="0">
                          <a:latin typeface="Calibri" panose="020F0502020204030204" pitchFamily="34" charset="0"/>
                          <a:cs typeface="Calibri" panose="020F0502020204030204" pitchFamily="34" charset="0"/>
                        </a:rPr>
                        <a:t>      </a:t>
                      </a: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In addition, you must keep paying your Medicare Part B premium.</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32395276"/>
                  </a:ext>
                </a:extLst>
              </a:tr>
              <a:tr h="1078477">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Deductible</a:t>
                      </a:r>
                      <a:endParaRPr lang="en-US" sz="15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No deductible</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a:effectLst/>
                          <a:latin typeface="Calibri" panose="020F0502020204030204" pitchFamily="34" charset="0"/>
                          <a:cs typeface="Calibri" panose="020F0502020204030204" pitchFamily="34" charset="0"/>
                        </a:rPr>
                        <a:t>No deductible</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effectLst/>
                          <a:latin typeface="Calibri" panose="020F0502020204030204" pitchFamily="34" charset="0"/>
                          <a:cs typeface="Calibri" panose="020F0502020204030204" pitchFamily="34" charset="0"/>
                        </a:rPr>
                        <a:t>No deductible</a:t>
                      </a:r>
                      <a:endParaRPr lang="en-US" sz="1300" dirty="0">
                        <a:solidFill>
                          <a:srgbClr val="002060"/>
                        </a:solidFill>
                        <a:effectLst/>
                        <a:latin typeface="Calibri" panose="020F0502020204030204" pitchFamily="34" charset="0"/>
                        <a:ea typeface="Calibri"/>
                        <a:cs typeface="Calibri" panose="020F0502020204030204" pitchFamily="34" charset="0"/>
                      </a:endParaRPr>
                    </a:p>
                    <a:p>
                      <a:pPr marL="0" marR="0">
                        <a:lnSpc>
                          <a:spcPct val="115000"/>
                        </a:lnSpc>
                        <a:spcBef>
                          <a:spcPts val="0"/>
                        </a:spcBef>
                        <a:spcAft>
                          <a:spcPts val="1000"/>
                        </a:spcAft>
                      </a:pP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These plans do</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not have a medical deductible.</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1321893">
                <a:tc>
                  <a:txBody>
                    <a:bodyPr/>
                    <a:lstStyle/>
                    <a:p>
                      <a:pPr marL="0" marR="0">
                        <a:lnSpc>
                          <a:spcPct val="100000"/>
                        </a:lnSpc>
                        <a:spcBef>
                          <a:spcPts val="0"/>
                        </a:spcBef>
                        <a:spcAft>
                          <a:spcPts val="0"/>
                        </a:spcAft>
                      </a:pPr>
                      <a:r>
                        <a:rPr lang="en-US" sz="1500" b="1" dirty="0">
                          <a:effectLst/>
                          <a:latin typeface="Calibri" panose="020F0502020204030204" pitchFamily="34" charset="0"/>
                          <a:cs typeface="Calibri" panose="020F0502020204030204" pitchFamily="34" charset="0"/>
                        </a:rPr>
                        <a:t>Maximum Out-of-Pocket Responsibility (does not include prescription drugs)</a:t>
                      </a: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no more than $3,400 annually.</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no more than $3,400 annually.</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300" dirty="0">
                          <a:effectLst/>
                          <a:latin typeface="Calibri" panose="020F0502020204030204" pitchFamily="34" charset="0"/>
                          <a:cs typeface="Calibri" panose="020F0502020204030204" pitchFamily="34" charset="0"/>
                        </a:rPr>
                        <a:t>You pay</a:t>
                      </a:r>
                      <a:r>
                        <a:rPr lang="en-US" sz="1300" baseline="0" dirty="0">
                          <a:effectLst/>
                          <a:latin typeface="Calibri" panose="020F0502020204030204" pitchFamily="34" charset="0"/>
                          <a:cs typeface="Calibri" panose="020F0502020204030204" pitchFamily="34" charset="0"/>
                        </a:rPr>
                        <a:t> no more than $3,400 annually.</a:t>
                      </a:r>
                      <a:endParaRPr lang="en-US" sz="1300" dirty="0">
                        <a:solidFill>
                          <a:srgbClr val="002060"/>
                        </a:solidFill>
                        <a:effectLst/>
                        <a:latin typeface="Calibri" panose="020F0502020204030204" pitchFamily="34" charset="0"/>
                        <a:ea typeface="Calibri"/>
                        <a:cs typeface="Calibri" panose="020F0502020204030204" pitchFamily="34" charset="0"/>
                      </a:endParaRPr>
                    </a:p>
                    <a:p>
                      <a:pPr marL="0" marR="0">
                        <a:lnSpc>
                          <a:spcPct val="115000"/>
                        </a:lnSpc>
                        <a:spcBef>
                          <a:spcPts val="0"/>
                        </a:spcBef>
                        <a:spcAft>
                          <a:spcPts val="1000"/>
                        </a:spcAft>
                      </a:pP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1000"/>
                        </a:spcAft>
                      </a:pPr>
                      <a:r>
                        <a:rPr lang="en-US" sz="1300" dirty="0">
                          <a:effectLst/>
                          <a:latin typeface="Calibri" panose="020F0502020204030204" pitchFamily="34" charset="0"/>
                          <a:cs typeface="Calibri" panose="020F0502020204030204" pitchFamily="34" charset="0"/>
                        </a:rPr>
                        <a:t>This</a:t>
                      </a:r>
                      <a:r>
                        <a:rPr lang="en-US" sz="1300" baseline="0" dirty="0">
                          <a:effectLst/>
                          <a:latin typeface="Calibri" panose="020F0502020204030204" pitchFamily="34" charset="0"/>
                          <a:cs typeface="Calibri" panose="020F0502020204030204" pitchFamily="34" charset="0"/>
                        </a:rPr>
                        <a:t> is t</a:t>
                      </a:r>
                      <a:r>
                        <a:rPr lang="en-US" sz="1300" dirty="0">
                          <a:effectLst/>
                          <a:latin typeface="Calibri" panose="020F0502020204030204" pitchFamily="34" charset="0"/>
                          <a:cs typeface="Calibri" panose="020F0502020204030204" pitchFamily="34" charset="0"/>
                        </a:rPr>
                        <a:t>he most you pay for copays, coinsurance, and other costs for medical services for the 2023</a:t>
                      </a:r>
                      <a:r>
                        <a:rPr lang="en-US" sz="1300" baseline="0" dirty="0">
                          <a:effectLst/>
                          <a:latin typeface="Calibri" panose="020F0502020204030204" pitchFamily="34" charset="0"/>
                          <a:cs typeface="Calibri" panose="020F0502020204030204" pitchFamily="34" charset="0"/>
                        </a:rPr>
                        <a:t> calendar</a:t>
                      </a:r>
                      <a:r>
                        <a:rPr lang="en-US" sz="1300" dirty="0">
                          <a:effectLst/>
                          <a:latin typeface="Calibri" panose="020F0502020204030204" pitchFamily="34" charset="0"/>
                          <a:cs typeface="Calibri" panose="020F0502020204030204" pitchFamily="34" charset="0"/>
                        </a:rPr>
                        <a:t> year.</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2755814815"/>
                  </a:ext>
                </a:extLst>
              </a:tr>
            </a:tbl>
          </a:graphicData>
        </a:graphic>
      </p:graphicFrame>
    </p:spTree>
    <p:extLst>
      <p:ext uri="{BB962C8B-B14F-4D97-AF65-F5344CB8AC3E}">
        <p14:creationId xmlns:p14="http://schemas.microsoft.com/office/powerpoint/2010/main" val="768601870"/>
      </p:ext>
    </p:extLst>
  </p:cSld>
  <p:clrMapOvr>
    <a:masterClrMapping/>
  </p:clrMapOvr>
</p:sld>
</file>

<file path=ppt/theme/theme1.xml><?xml version="1.0" encoding="utf-8"?>
<a:theme xmlns:a="http://schemas.openxmlformats.org/drawingml/2006/main" name="Basis">
  <a:themeElements>
    <a:clrScheme name="Custom 5">
      <a:dk1>
        <a:sysClr val="windowText" lastClr="000000"/>
      </a:dk1>
      <a:lt1>
        <a:sysClr val="window" lastClr="FFFFFF"/>
      </a:lt1>
      <a:dk2>
        <a:srgbClr val="000000"/>
      </a:dk2>
      <a:lt2>
        <a:srgbClr val="FFC000"/>
      </a:lt2>
      <a:accent1>
        <a:srgbClr val="4A66AC"/>
      </a:accent1>
      <a:accent2>
        <a:srgbClr val="629DD1"/>
      </a:accent2>
      <a:accent3>
        <a:srgbClr val="297FD5"/>
      </a:accent3>
      <a:accent4>
        <a:srgbClr val="FFC000"/>
      </a:accent4>
      <a:accent5>
        <a:srgbClr val="B2BBCB"/>
      </a:accent5>
      <a:accent6>
        <a:srgbClr val="FFC000"/>
      </a:accent6>
      <a:hlink>
        <a:srgbClr val="FFC000"/>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TM03457444[[fn=Basis]]</Template>
  <TotalTime>9640</TotalTime>
  <Words>4250</Words>
  <Application>Microsoft Macintosh PowerPoint</Application>
  <PresentationFormat>Widescreen</PresentationFormat>
  <Paragraphs>607</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Corbel</vt:lpstr>
      <vt:lpstr>Wingdings 2</vt:lpstr>
      <vt:lpstr>Basis</vt:lpstr>
      <vt:lpstr>2023 Memorial Hermann  Medicare Advantage HMO Plans  </vt:lpstr>
      <vt:lpstr>Welcome!</vt:lpstr>
      <vt:lpstr>Are you qualified for Memorial Hermann Advantage?</vt:lpstr>
      <vt:lpstr>Facilities Network</vt:lpstr>
      <vt:lpstr>Value-Added Programs </vt:lpstr>
      <vt:lpstr>Healthy Advantage Wellness Program</vt:lpstr>
      <vt:lpstr>Silver&amp;Fit® Fitness Program </vt:lpstr>
      <vt:lpstr>Summary of Benefits</vt:lpstr>
      <vt:lpstr>Plan Information</vt:lpstr>
      <vt:lpstr>Plan Information Cont.</vt:lpstr>
      <vt:lpstr>Plan Information Cont.</vt:lpstr>
      <vt:lpstr>Plan Information Cont.</vt:lpstr>
      <vt:lpstr>Plan Information Cont.</vt:lpstr>
      <vt:lpstr>Plan Information Cont.</vt:lpstr>
      <vt:lpstr>Plan Information Cont.</vt:lpstr>
      <vt:lpstr>Plan Information Cont.</vt:lpstr>
      <vt:lpstr>Plan Information Cont.</vt:lpstr>
      <vt:lpstr>Plan Information Cont.</vt:lpstr>
      <vt:lpstr>Plan Information Cont.</vt:lpstr>
      <vt:lpstr>Plan Information Cont.</vt:lpstr>
      <vt:lpstr>Dual Advantage HMO D-SNP</vt:lpstr>
      <vt:lpstr>D-SNP</vt:lpstr>
      <vt:lpstr>D-SNP Benefits</vt:lpstr>
      <vt:lpstr>D-SNP Benefits</vt:lpstr>
      <vt:lpstr>D-SNP Benefits</vt:lpstr>
      <vt:lpstr>Pharmacy</vt:lpstr>
      <vt:lpstr>Prescription Drug Coverage HMO, Plus HMO and  MA Prime Value HMO Plan:</vt:lpstr>
      <vt:lpstr>Prescription Drug Coverage Plan Highlights </vt:lpstr>
      <vt:lpstr>HMO Plan and Plus HMO Plan Prescription Tier Highlights </vt:lpstr>
      <vt:lpstr>Plan Prescription Highlights </vt:lpstr>
      <vt:lpstr>HMO and Plus HMO Initial Coverage: Retail Cost-Sharing </vt:lpstr>
      <vt:lpstr>HMO and Plus HMO Initial Coverage: Mail Order Cost-Sharing</vt:lpstr>
      <vt:lpstr>Coverage Gap &amp; Catastrophic Coverage</vt:lpstr>
      <vt:lpstr>Questions?</vt:lpstr>
      <vt:lpstr>Language Support Services </vt:lpstr>
      <vt:lpstr>PowerPoint Presentation</vt:lpstr>
    </vt:vector>
  </TitlesOfParts>
  <Company>Memorial Hermann Healthcare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Memorial Hermann Medicare Advantage Jefferson HMO Plan</dc:title>
  <dc:creator>Huddleston, Ashten</dc:creator>
  <cp:lastModifiedBy>Mark Tinsey</cp:lastModifiedBy>
  <cp:revision>119</cp:revision>
  <dcterms:created xsi:type="dcterms:W3CDTF">2021-08-09T17:32:52Z</dcterms:created>
  <dcterms:modified xsi:type="dcterms:W3CDTF">2022-10-21T16:00:43Z</dcterms:modified>
</cp:coreProperties>
</file>