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 Dutka" userId="3c43b3ee-91b6-47ef-b1e6-6e3664ec468d" providerId="ADAL" clId="{7E4DFC8B-09DD-4CEE-BD96-1D60912A55C6}"/>
    <pc:docChg chg="modSld">
      <pc:chgData name="Pete Dutka" userId="3c43b3ee-91b6-47ef-b1e6-6e3664ec468d" providerId="ADAL" clId="{7E4DFC8B-09DD-4CEE-BD96-1D60912A55C6}" dt="2025-10-02T15:51:51.700" v="9" actId="20577"/>
      <pc:docMkLst>
        <pc:docMk/>
      </pc:docMkLst>
      <pc:sldChg chg="modSp mod">
        <pc:chgData name="Pete Dutka" userId="3c43b3ee-91b6-47ef-b1e6-6e3664ec468d" providerId="ADAL" clId="{7E4DFC8B-09DD-4CEE-BD96-1D60912A55C6}" dt="2025-10-02T15:50:21.238" v="1" actId="20577"/>
        <pc:sldMkLst>
          <pc:docMk/>
          <pc:sldMk cId="0" sldId="264"/>
        </pc:sldMkLst>
        <pc:graphicFrameChg chg="modGraphic">
          <ac:chgData name="Pete Dutka" userId="3c43b3ee-91b6-47ef-b1e6-6e3664ec468d" providerId="ADAL" clId="{7E4DFC8B-09DD-4CEE-BD96-1D60912A55C6}" dt="2025-10-02T15:50:21.238" v="1" actId="20577"/>
          <ac:graphicFrameMkLst>
            <pc:docMk/>
            <pc:sldMk cId="0" sldId="264"/>
            <ac:graphicFrameMk id="3" creationId="{00000000-0000-0000-0000-000000000000}"/>
          </ac:graphicFrameMkLst>
        </pc:graphicFrameChg>
      </pc:sldChg>
      <pc:sldChg chg="modSp mod">
        <pc:chgData name="Pete Dutka" userId="3c43b3ee-91b6-47ef-b1e6-6e3664ec468d" providerId="ADAL" clId="{7E4DFC8B-09DD-4CEE-BD96-1D60912A55C6}" dt="2025-10-02T15:51:35.247" v="5" actId="20577"/>
        <pc:sldMkLst>
          <pc:docMk/>
          <pc:sldMk cId="0" sldId="286"/>
        </pc:sldMkLst>
        <pc:spChg chg="mod">
          <ac:chgData name="Pete Dutka" userId="3c43b3ee-91b6-47ef-b1e6-6e3664ec468d" providerId="ADAL" clId="{7E4DFC8B-09DD-4CEE-BD96-1D60912A55C6}" dt="2025-10-02T15:51:35.247" v="5" actId="20577"/>
          <ac:spMkLst>
            <pc:docMk/>
            <pc:sldMk cId="0" sldId="286"/>
            <ac:spMk id="5" creationId="{00000000-0000-0000-0000-000000000000}"/>
          </ac:spMkLst>
        </pc:spChg>
      </pc:sldChg>
      <pc:sldChg chg="modSp mod">
        <pc:chgData name="Pete Dutka" userId="3c43b3ee-91b6-47ef-b1e6-6e3664ec468d" providerId="ADAL" clId="{7E4DFC8B-09DD-4CEE-BD96-1D60912A55C6}" dt="2025-10-02T15:51:51.700" v="9" actId="20577"/>
        <pc:sldMkLst>
          <pc:docMk/>
          <pc:sldMk cId="0" sldId="288"/>
        </pc:sldMkLst>
        <pc:graphicFrameChg chg="modGraphic">
          <ac:chgData name="Pete Dutka" userId="3c43b3ee-91b6-47ef-b1e6-6e3664ec468d" providerId="ADAL" clId="{7E4DFC8B-09DD-4CEE-BD96-1D60912A55C6}" dt="2025-10-02T15:51:51.700" v="9" actId="20577"/>
          <ac:graphicFrameMkLst>
            <pc:docMk/>
            <pc:sldMk cId="0" sldId="288"/>
            <ac:graphicFrameMk id="3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37661" y="5350484"/>
            <a:ext cx="2027974" cy="113344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29716" y="1629670"/>
            <a:ext cx="697357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6FC0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rgbClr val="006FC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ts val="1730"/>
              </a:lnSpc>
            </a:pPr>
            <a:r>
              <a:rPr dirty="0"/>
              <a:t>Experience</a:t>
            </a:r>
            <a:r>
              <a:rPr spc="20" dirty="0"/>
              <a:t> </a:t>
            </a:r>
            <a:r>
              <a:rPr dirty="0"/>
              <a:t>our</a:t>
            </a:r>
            <a:r>
              <a:rPr spc="55" dirty="0"/>
              <a:t> </a:t>
            </a:r>
            <a:r>
              <a:rPr dirty="0"/>
              <a:t>Medicare</a:t>
            </a:r>
            <a:r>
              <a:rPr spc="20" dirty="0"/>
              <a:t> </a:t>
            </a:r>
            <a:r>
              <a:rPr spc="-10" dirty="0"/>
              <a:t>Advantage.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BEBEBE"/>
                </a:solidFill>
                <a:latin typeface="Times New Roman"/>
                <a:cs typeface="Times New Roman"/>
              </a:defRPr>
            </a:lvl1pPr>
          </a:lstStyle>
          <a:p>
            <a:pPr marL="69850">
              <a:lnSpc>
                <a:spcPts val="119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6FC0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rgbClr val="006FC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ts val="1730"/>
              </a:lnSpc>
            </a:pPr>
            <a:r>
              <a:rPr dirty="0"/>
              <a:t>Experience</a:t>
            </a:r>
            <a:r>
              <a:rPr spc="20" dirty="0"/>
              <a:t> </a:t>
            </a:r>
            <a:r>
              <a:rPr dirty="0"/>
              <a:t>our</a:t>
            </a:r>
            <a:r>
              <a:rPr spc="55" dirty="0"/>
              <a:t> </a:t>
            </a:r>
            <a:r>
              <a:rPr dirty="0"/>
              <a:t>Medicare</a:t>
            </a:r>
            <a:r>
              <a:rPr spc="20" dirty="0"/>
              <a:t> </a:t>
            </a:r>
            <a:r>
              <a:rPr spc="-10" dirty="0"/>
              <a:t>Advantage.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BEBEBE"/>
                </a:solidFill>
                <a:latin typeface="Times New Roman"/>
                <a:cs typeface="Times New Roman"/>
              </a:defRPr>
            </a:lvl1pPr>
          </a:lstStyle>
          <a:p>
            <a:pPr marL="69850">
              <a:lnSpc>
                <a:spcPts val="119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6FC0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rgbClr val="006FC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ts val="1730"/>
              </a:lnSpc>
            </a:pPr>
            <a:r>
              <a:rPr dirty="0"/>
              <a:t>Experience</a:t>
            </a:r>
            <a:r>
              <a:rPr spc="20" dirty="0"/>
              <a:t> </a:t>
            </a:r>
            <a:r>
              <a:rPr dirty="0"/>
              <a:t>our</a:t>
            </a:r>
            <a:r>
              <a:rPr spc="55" dirty="0"/>
              <a:t> </a:t>
            </a:r>
            <a:r>
              <a:rPr dirty="0"/>
              <a:t>Medicare</a:t>
            </a:r>
            <a:r>
              <a:rPr spc="20" dirty="0"/>
              <a:t> </a:t>
            </a:r>
            <a:r>
              <a:rPr spc="-10" dirty="0"/>
              <a:t>Advantage.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BEBEBE"/>
                </a:solidFill>
                <a:latin typeface="Times New Roman"/>
                <a:cs typeface="Times New Roman"/>
              </a:defRPr>
            </a:lvl1pPr>
          </a:lstStyle>
          <a:p>
            <a:pPr marL="69850">
              <a:lnSpc>
                <a:spcPts val="119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37661" y="5350484"/>
            <a:ext cx="2027974" cy="113344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6FC0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rgbClr val="006FC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ts val="1730"/>
              </a:lnSpc>
            </a:pPr>
            <a:r>
              <a:rPr dirty="0"/>
              <a:t>Experience</a:t>
            </a:r>
            <a:r>
              <a:rPr spc="20" dirty="0"/>
              <a:t> </a:t>
            </a:r>
            <a:r>
              <a:rPr dirty="0"/>
              <a:t>our</a:t>
            </a:r>
            <a:r>
              <a:rPr spc="55" dirty="0"/>
              <a:t> </a:t>
            </a:r>
            <a:r>
              <a:rPr dirty="0"/>
              <a:t>Medicare</a:t>
            </a:r>
            <a:r>
              <a:rPr spc="20" dirty="0"/>
              <a:t> </a:t>
            </a:r>
            <a:r>
              <a:rPr spc="-10" dirty="0"/>
              <a:t>Advantage.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BEBEBE"/>
                </a:solidFill>
                <a:latin typeface="Times New Roman"/>
                <a:cs typeface="Times New Roman"/>
              </a:defRPr>
            </a:lvl1pPr>
          </a:lstStyle>
          <a:p>
            <a:pPr marL="69850">
              <a:lnSpc>
                <a:spcPts val="119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rgbClr val="006FC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ts val="1730"/>
              </a:lnSpc>
            </a:pPr>
            <a:r>
              <a:rPr dirty="0"/>
              <a:t>Experience</a:t>
            </a:r>
            <a:r>
              <a:rPr spc="20" dirty="0"/>
              <a:t> </a:t>
            </a:r>
            <a:r>
              <a:rPr dirty="0"/>
              <a:t>our</a:t>
            </a:r>
            <a:r>
              <a:rPr spc="55" dirty="0"/>
              <a:t> </a:t>
            </a:r>
            <a:r>
              <a:rPr dirty="0"/>
              <a:t>Medicare</a:t>
            </a:r>
            <a:r>
              <a:rPr spc="20" dirty="0"/>
              <a:t> </a:t>
            </a:r>
            <a:r>
              <a:rPr spc="-10" dirty="0"/>
              <a:t>Advantage.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BEBEBE"/>
                </a:solidFill>
                <a:latin typeface="Times New Roman"/>
                <a:cs typeface="Times New Roman"/>
              </a:defRPr>
            </a:lvl1pPr>
          </a:lstStyle>
          <a:p>
            <a:pPr marL="69850">
              <a:lnSpc>
                <a:spcPts val="119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171066"/>
            <a:ext cx="12192000" cy="9423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5391" y="262268"/>
            <a:ext cx="8020451" cy="784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6FC0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86554" y="1464641"/>
            <a:ext cx="10051415" cy="4780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32899" y="6324993"/>
            <a:ext cx="2901315" cy="236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rgbClr val="006FC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ts val="1730"/>
              </a:lnSpc>
            </a:pPr>
            <a:r>
              <a:rPr dirty="0"/>
              <a:t>Experience</a:t>
            </a:r>
            <a:r>
              <a:rPr spc="20" dirty="0"/>
              <a:t> </a:t>
            </a:r>
            <a:r>
              <a:rPr dirty="0"/>
              <a:t>our</a:t>
            </a:r>
            <a:r>
              <a:rPr spc="55" dirty="0"/>
              <a:t> </a:t>
            </a:r>
            <a:r>
              <a:rPr dirty="0"/>
              <a:t>Medicare</a:t>
            </a:r>
            <a:r>
              <a:rPr spc="20" dirty="0"/>
              <a:t> </a:t>
            </a:r>
            <a:r>
              <a:rPr spc="-10" dirty="0"/>
              <a:t>Advantage.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993129" y="6458261"/>
            <a:ext cx="217170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BEBEBE"/>
                </a:solidFill>
                <a:latin typeface="Times New Roman"/>
                <a:cs typeface="Times New Roman"/>
              </a:defRPr>
            </a:lvl1pPr>
          </a:lstStyle>
          <a:p>
            <a:pPr marL="69850">
              <a:lnSpc>
                <a:spcPts val="119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client.libertydentalplan.com/MemorialHermannMedicare/FindADentist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modivcare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ocrportal.hhs.gov/ocr/portal/lobby.jsf" TargetMode="External"/><Relationship Id="rId2" Type="http://schemas.openxmlformats.org/officeDocument/2006/relationships/hyperlink" Target="mailto:MHHealthAppeals@memorialhermann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hs.gov/ocr/office/file/index.html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39" y="1701966"/>
            <a:ext cx="10165080" cy="1308735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610"/>
              </a:spcBef>
            </a:pPr>
            <a:r>
              <a:rPr sz="4000" dirty="0">
                <a:solidFill>
                  <a:srgbClr val="FFFFFF"/>
                </a:solidFill>
              </a:rPr>
              <a:t>MEMORIAL</a:t>
            </a:r>
            <a:r>
              <a:rPr sz="4000" spc="-150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HERMANN</a:t>
            </a:r>
            <a:r>
              <a:rPr sz="4000" spc="-155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MEDICARE</a:t>
            </a:r>
            <a:r>
              <a:rPr sz="4000" spc="-160" dirty="0">
                <a:solidFill>
                  <a:srgbClr val="FFFFFF"/>
                </a:solidFill>
              </a:rPr>
              <a:t> </a:t>
            </a:r>
            <a:r>
              <a:rPr sz="4000" spc="-10" dirty="0">
                <a:solidFill>
                  <a:srgbClr val="FFFFFF"/>
                </a:solidFill>
              </a:rPr>
              <a:t>ADVANTAGE</a:t>
            </a:r>
            <a:endParaRPr sz="4000"/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2400" dirty="0">
                <a:solidFill>
                  <a:srgbClr val="F6A900"/>
                </a:solidFill>
              </a:rPr>
              <a:t>2026</a:t>
            </a:r>
            <a:r>
              <a:rPr sz="2400" spc="-40" dirty="0">
                <a:solidFill>
                  <a:srgbClr val="F6A900"/>
                </a:solidFill>
              </a:rPr>
              <a:t> </a:t>
            </a:r>
            <a:r>
              <a:rPr sz="2400" dirty="0">
                <a:solidFill>
                  <a:srgbClr val="F6A900"/>
                </a:solidFill>
              </a:rPr>
              <a:t>HMO</a:t>
            </a:r>
            <a:r>
              <a:rPr sz="2400" spc="-50" dirty="0">
                <a:solidFill>
                  <a:srgbClr val="F6A900"/>
                </a:solidFill>
              </a:rPr>
              <a:t> </a:t>
            </a:r>
            <a:r>
              <a:rPr sz="2400" spc="-20" dirty="0">
                <a:solidFill>
                  <a:srgbClr val="F6A900"/>
                </a:solidFill>
              </a:rPr>
              <a:t>PLANS</a:t>
            </a:r>
            <a:endParaRPr sz="240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811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Plan</a:t>
            </a:r>
            <a:r>
              <a:rPr sz="3000" spc="-110" dirty="0"/>
              <a:t> </a:t>
            </a:r>
            <a:r>
              <a:rPr sz="3000" dirty="0"/>
              <a:t>Information</a:t>
            </a:r>
            <a:r>
              <a:rPr sz="3000" spc="-114" dirty="0"/>
              <a:t> </a:t>
            </a:r>
            <a:r>
              <a:rPr spc="-10" dirty="0"/>
              <a:t>Cont.</a:t>
            </a:r>
            <a:endParaRPr sz="30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0"/>
              </a:lnSpc>
            </a:pPr>
            <a:r>
              <a:rPr dirty="0"/>
              <a:t>Experience</a:t>
            </a:r>
            <a:r>
              <a:rPr spc="20" dirty="0"/>
              <a:t> </a:t>
            </a:r>
            <a:r>
              <a:rPr dirty="0"/>
              <a:t>our</a:t>
            </a:r>
            <a:r>
              <a:rPr spc="55" dirty="0"/>
              <a:t> </a:t>
            </a:r>
            <a:r>
              <a:rPr dirty="0"/>
              <a:t>Medicare</a:t>
            </a:r>
            <a:r>
              <a:rPr spc="20" dirty="0"/>
              <a:t> </a:t>
            </a:r>
            <a:r>
              <a:rPr spc="-10" dirty="0"/>
              <a:t>Advantage.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93685" y="1651924"/>
          <a:ext cx="10386058" cy="43788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3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1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3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37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1985">
                <a:tc>
                  <a:txBody>
                    <a:bodyPr/>
                    <a:lstStyle/>
                    <a:p>
                      <a:pPr marL="690245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1800" spc="-10" dirty="0">
                          <a:latin typeface="Franklin Gothic Medium"/>
                          <a:cs typeface="Franklin Gothic Medium"/>
                        </a:rPr>
                        <a:t>Benefit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84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90245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HMO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Plan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84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ED47"/>
                    </a:solidFill>
                  </a:tcPr>
                </a:tc>
                <a:tc>
                  <a:txBody>
                    <a:bodyPr/>
                    <a:lstStyle/>
                    <a:p>
                      <a:pPr marL="857250" marR="313690" indent="-5384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Prime</a:t>
                      </a:r>
                      <a:r>
                        <a:rPr sz="18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Value</a:t>
                      </a:r>
                      <a:r>
                        <a:rPr sz="18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MA</a:t>
                      </a:r>
                      <a:r>
                        <a:rPr sz="1800" spc="-3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Only </a:t>
                      </a: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HMO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Plan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8730"/>
                    </a:solidFill>
                  </a:tcPr>
                </a:tc>
                <a:tc>
                  <a:txBody>
                    <a:bodyPr/>
                    <a:lstStyle/>
                    <a:p>
                      <a:pPr marL="510540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What</a:t>
                      </a:r>
                      <a:r>
                        <a:rPr sz="18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you</a:t>
                      </a:r>
                      <a:r>
                        <a:rPr sz="1800" spc="-3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should</a:t>
                      </a:r>
                      <a:r>
                        <a:rPr sz="18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know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84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1069">
                <a:tc>
                  <a:txBody>
                    <a:bodyPr/>
                    <a:lstStyle/>
                    <a:p>
                      <a:pPr marL="67945">
                        <a:lnSpc>
                          <a:spcPts val="1635"/>
                        </a:lnSpc>
                      </a:pPr>
                      <a:r>
                        <a:rPr sz="1400" dirty="0">
                          <a:latin typeface="Franklin Gothic Medium"/>
                          <a:cs typeface="Franklin Gothic Medium"/>
                        </a:rPr>
                        <a:t>Doctors</a:t>
                      </a:r>
                      <a:r>
                        <a:rPr sz="14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10" dirty="0">
                          <a:latin typeface="Franklin Gothic Medium"/>
                          <a:cs typeface="Franklin Gothic Medium"/>
                        </a:rPr>
                        <a:t>Visits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Primary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Care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Physician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Visit: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pay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$0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per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visit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Specialist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Visit: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300" spc="-6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Pay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$25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Primary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Care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Physician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Visit: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 You</a:t>
                      </a:r>
                      <a:r>
                        <a:rPr sz="13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pay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$0</a:t>
                      </a:r>
                      <a:r>
                        <a:rPr sz="1300" spc="-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per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visit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Specialist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Visit: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300" spc="-6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Pay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$40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4960">
                <a:tc>
                  <a:txBody>
                    <a:bodyPr/>
                    <a:lstStyle/>
                    <a:p>
                      <a:pPr marL="67945">
                        <a:lnSpc>
                          <a:spcPts val="1635"/>
                        </a:lnSpc>
                      </a:pPr>
                      <a:r>
                        <a:rPr sz="1400" spc="-10" dirty="0">
                          <a:latin typeface="Franklin Gothic Medium"/>
                          <a:cs typeface="Franklin Gothic Medium"/>
                        </a:rPr>
                        <a:t>Preventive</a:t>
                      </a:r>
                      <a:r>
                        <a:rPr sz="14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20" dirty="0">
                          <a:latin typeface="Franklin Gothic Medium"/>
                          <a:cs typeface="Franklin Gothic Medium"/>
                        </a:rPr>
                        <a:t>Care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3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pay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nothing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0"/>
                        </a:lnSpc>
                      </a:pP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3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pay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nothing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127635">
                        <a:lnSpc>
                          <a:spcPts val="1560"/>
                        </a:lnSpc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Any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additional</a:t>
                      </a:r>
                      <a:r>
                        <a:rPr sz="1300" spc="-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preventive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services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approved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by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Medicare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during</a:t>
                      </a:r>
                      <a:r>
                        <a:rPr sz="13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contract</a:t>
                      </a:r>
                      <a:r>
                        <a:rPr sz="13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year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will</a:t>
                      </a:r>
                      <a:r>
                        <a:rPr sz="13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be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covered.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For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colorectal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cancer</a:t>
                      </a:r>
                      <a:r>
                        <a:rPr sz="13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screenings,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please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note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that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colonoscopy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or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sigmoidoscopy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conducted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for</a:t>
                      </a:r>
                      <a:r>
                        <a:rPr sz="13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polyp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removal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13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biopsy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is</a:t>
                      </a:r>
                      <a:r>
                        <a:rPr sz="13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3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surgical</a:t>
                      </a:r>
                      <a:r>
                        <a:rPr sz="13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procedure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subject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outpatient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surgery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cost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sharing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described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later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in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this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benefit</a:t>
                      </a:r>
                      <a:r>
                        <a:rPr sz="13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grid.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760">
                <a:tc>
                  <a:txBody>
                    <a:bodyPr/>
                    <a:lstStyle/>
                    <a:p>
                      <a:pPr marL="67945">
                        <a:lnSpc>
                          <a:spcPts val="1635"/>
                        </a:lnSpc>
                      </a:pPr>
                      <a:r>
                        <a:rPr sz="1400" dirty="0">
                          <a:latin typeface="Franklin Gothic Medium"/>
                          <a:cs typeface="Franklin Gothic Medium"/>
                        </a:rPr>
                        <a:t>Lab</a:t>
                      </a:r>
                      <a:r>
                        <a:rPr sz="14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10" dirty="0">
                          <a:latin typeface="Franklin Gothic Medium"/>
                          <a:cs typeface="Franklin Gothic Medium"/>
                        </a:rPr>
                        <a:t>Services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3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pay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nothing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3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pay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nothing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245">
                <a:tc>
                  <a:txBody>
                    <a:bodyPr/>
                    <a:lstStyle/>
                    <a:p>
                      <a:pPr marL="67945">
                        <a:lnSpc>
                          <a:spcPts val="1635"/>
                        </a:lnSpc>
                      </a:pPr>
                      <a:r>
                        <a:rPr sz="1400" dirty="0">
                          <a:latin typeface="Franklin Gothic Medium"/>
                          <a:cs typeface="Franklin Gothic Medium"/>
                        </a:rPr>
                        <a:t>Outpatient</a:t>
                      </a:r>
                      <a:r>
                        <a:rPr sz="1400" spc="-4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dirty="0">
                          <a:latin typeface="Franklin Gothic Medium"/>
                          <a:cs typeface="Franklin Gothic Medium"/>
                        </a:rPr>
                        <a:t>X-</a:t>
                      </a:r>
                      <a:r>
                        <a:rPr sz="1400" spc="-20" dirty="0">
                          <a:latin typeface="Franklin Gothic Medium"/>
                          <a:cs typeface="Franklin Gothic Medium"/>
                        </a:rPr>
                        <a:t>rays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3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pay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nothing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3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pay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nothing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0"/>
              </a:spcBef>
            </a:pPr>
            <a:r>
              <a:rPr sz="3500" dirty="0"/>
              <a:t>Plan</a:t>
            </a:r>
            <a:r>
              <a:rPr sz="3500" spc="-75" dirty="0"/>
              <a:t> </a:t>
            </a:r>
            <a:r>
              <a:rPr sz="3500" dirty="0"/>
              <a:t>Information</a:t>
            </a:r>
            <a:r>
              <a:rPr sz="3500" spc="-60" dirty="0"/>
              <a:t> </a:t>
            </a:r>
            <a:r>
              <a:rPr spc="-10" dirty="0"/>
              <a:t>Cont.</a:t>
            </a:r>
            <a:endParaRPr sz="35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0"/>
              </a:lnSpc>
            </a:pPr>
            <a:r>
              <a:rPr dirty="0"/>
              <a:t>Experience</a:t>
            </a:r>
            <a:r>
              <a:rPr spc="20" dirty="0"/>
              <a:t> </a:t>
            </a:r>
            <a:r>
              <a:rPr dirty="0"/>
              <a:t>our</a:t>
            </a:r>
            <a:r>
              <a:rPr spc="55" dirty="0"/>
              <a:t> </a:t>
            </a:r>
            <a:r>
              <a:rPr dirty="0"/>
              <a:t>Medicare</a:t>
            </a:r>
            <a:r>
              <a:rPr spc="20" dirty="0"/>
              <a:t> </a:t>
            </a:r>
            <a:r>
              <a:rPr spc="-10" dirty="0"/>
              <a:t>Advantage.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89389" y="1651924"/>
          <a:ext cx="10387963" cy="3596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7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0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37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2935">
                <a:tc>
                  <a:txBody>
                    <a:bodyPr/>
                    <a:lstStyle/>
                    <a:p>
                      <a:pPr marL="692150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sz="1800" spc="-10" dirty="0">
                          <a:latin typeface="Franklin Gothic Medium"/>
                          <a:cs typeface="Franklin Gothic Medium"/>
                        </a:rPr>
                        <a:t>Benefit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74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90245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HMO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Plan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74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ED47"/>
                    </a:solidFill>
                  </a:tcPr>
                </a:tc>
                <a:tc>
                  <a:txBody>
                    <a:bodyPr/>
                    <a:lstStyle/>
                    <a:p>
                      <a:pPr marL="857250" marR="313690" indent="-53848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Prime</a:t>
                      </a:r>
                      <a:r>
                        <a:rPr sz="18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Value</a:t>
                      </a:r>
                      <a:r>
                        <a:rPr sz="18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MA</a:t>
                      </a:r>
                      <a:r>
                        <a:rPr sz="1800" spc="-3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Only </a:t>
                      </a: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HMO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Plan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8730"/>
                    </a:solidFill>
                  </a:tcPr>
                </a:tc>
                <a:tc>
                  <a:txBody>
                    <a:bodyPr/>
                    <a:lstStyle/>
                    <a:p>
                      <a:pPr marL="510540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What</a:t>
                      </a:r>
                      <a:r>
                        <a:rPr sz="18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you</a:t>
                      </a:r>
                      <a:r>
                        <a:rPr sz="1800" spc="-3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should</a:t>
                      </a:r>
                      <a:r>
                        <a:rPr sz="18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know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74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3765">
                <a:tc>
                  <a:txBody>
                    <a:bodyPr/>
                    <a:lstStyle/>
                    <a:p>
                      <a:pPr marL="67945">
                        <a:lnSpc>
                          <a:spcPts val="1635"/>
                        </a:lnSpc>
                      </a:pPr>
                      <a:r>
                        <a:rPr sz="1400" dirty="0">
                          <a:latin typeface="Franklin Gothic Medium"/>
                          <a:cs typeface="Franklin Gothic Medium"/>
                        </a:rPr>
                        <a:t>Urgent</a:t>
                      </a:r>
                      <a:r>
                        <a:rPr sz="1400" spc="-4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20" dirty="0">
                          <a:latin typeface="Franklin Gothic Medium"/>
                          <a:cs typeface="Franklin Gothic Medium"/>
                        </a:rPr>
                        <a:t>Care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3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pay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$30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3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pay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$30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885">
                <a:tc>
                  <a:txBody>
                    <a:bodyPr/>
                    <a:lstStyle/>
                    <a:p>
                      <a:pPr marL="67945">
                        <a:lnSpc>
                          <a:spcPts val="1635"/>
                        </a:lnSpc>
                      </a:pPr>
                      <a:r>
                        <a:rPr sz="1400" dirty="0">
                          <a:latin typeface="Franklin Gothic Medium"/>
                          <a:cs typeface="Franklin Gothic Medium"/>
                        </a:rPr>
                        <a:t>Emergency</a:t>
                      </a:r>
                      <a:r>
                        <a:rPr sz="1400" spc="-3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20" dirty="0">
                          <a:latin typeface="Franklin Gothic Medium"/>
                          <a:cs typeface="Franklin Gothic Medium"/>
                        </a:rPr>
                        <a:t>Care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3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pay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$150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0"/>
                        </a:lnSpc>
                      </a:pP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3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pay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$150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128905">
                        <a:lnSpc>
                          <a:spcPts val="1560"/>
                        </a:lnSpc>
                        <a:spcBef>
                          <a:spcPts val="10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If</a:t>
                      </a:r>
                      <a:r>
                        <a:rPr sz="13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are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admitted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hospital</a:t>
                      </a:r>
                      <a:r>
                        <a:rPr sz="1300" spc="-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within</a:t>
                      </a:r>
                      <a:r>
                        <a:rPr sz="13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48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hours,</a:t>
                      </a:r>
                      <a:r>
                        <a:rPr sz="13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do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not</a:t>
                      </a:r>
                      <a:r>
                        <a:rPr sz="13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have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pay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your</a:t>
                      </a:r>
                      <a:r>
                        <a:rPr sz="13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share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cost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for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emergency</a:t>
                      </a:r>
                      <a:r>
                        <a:rPr sz="13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care.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210">
                <a:tc>
                  <a:txBody>
                    <a:bodyPr/>
                    <a:lstStyle/>
                    <a:p>
                      <a:pPr marL="67945" marR="664210">
                        <a:lnSpc>
                          <a:spcPts val="168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Franklin Gothic Medium"/>
                          <a:cs typeface="Franklin Gothic Medium"/>
                        </a:rPr>
                        <a:t>Inpatient</a:t>
                      </a:r>
                      <a:r>
                        <a:rPr sz="1400" spc="-6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10" dirty="0">
                          <a:latin typeface="Franklin Gothic Medium"/>
                          <a:cs typeface="Franklin Gothic Medium"/>
                        </a:rPr>
                        <a:t>Hospital Coverage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300" spc="-6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pay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$400/per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stay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300" spc="-6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pay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$750/per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stay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Our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plans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cover</a:t>
                      </a:r>
                      <a:r>
                        <a:rPr sz="13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an</a:t>
                      </a:r>
                      <a:r>
                        <a:rPr sz="13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unlimited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number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of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  <a:p>
                      <a:pPr marL="67945" marR="139065">
                        <a:lnSpc>
                          <a:spcPct val="114599"/>
                        </a:lnSpc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days</a:t>
                      </a:r>
                      <a:r>
                        <a:rPr sz="13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for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an</a:t>
                      </a:r>
                      <a:r>
                        <a:rPr sz="13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inpatient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hospital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stay.</a:t>
                      </a:r>
                      <a:r>
                        <a:rPr sz="13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Requires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prior</a:t>
                      </a:r>
                      <a:r>
                        <a:rPr sz="13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authorization.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4210">
                <a:tc>
                  <a:txBody>
                    <a:bodyPr/>
                    <a:lstStyle/>
                    <a:p>
                      <a:pPr marL="67945" marR="539750">
                        <a:lnSpc>
                          <a:spcPts val="168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Franklin Gothic Medium"/>
                          <a:cs typeface="Franklin Gothic Medium"/>
                        </a:rPr>
                        <a:t>Outpatient</a:t>
                      </a:r>
                      <a:r>
                        <a:rPr sz="1400" spc="-6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10" dirty="0">
                          <a:latin typeface="Franklin Gothic Medium"/>
                          <a:cs typeface="Franklin Gothic Medium"/>
                        </a:rPr>
                        <a:t>Hospital </a:t>
                      </a:r>
                      <a:r>
                        <a:rPr sz="1400" dirty="0">
                          <a:latin typeface="Franklin Gothic Medium"/>
                          <a:cs typeface="Franklin Gothic Medium"/>
                        </a:rPr>
                        <a:t>Services</a:t>
                      </a:r>
                      <a:r>
                        <a:rPr sz="1400" spc="-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dirty="0">
                          <a:latin typeface="Franklin Gothic Medium"/>
                          <a:cs typeface="Franklin Gothic Medium"/>
                        </a:rPr>
                        <a:t>-</a:t>
                      </a:r>
                      <a:r>
                        <a:rPr sz="1400" spc="-10" dirty="0">
                          <a:latin typeface="Franklin Gothic Medium"/>
                          <a:cs typeface="Franklin Gothic Medium"/>
                        </a:rPr>
                        <a:t>Surgery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300" spc="-6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pay</a:t>
                      </a:r>
                      <a:r>
                        <a:rPr sz="13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$150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for</a:t>
                      </a:r>
                      <a:r>
                        <a:rPr sz="13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each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  <a:p>
                      <a:pPr marL="68580" marR="294005">
                        <a:lnSpc>
                          <a:spcPct val="114599"/>
                        </a:lnSpc>
                      </a:pP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Medicare-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covered</a:t>
                      </a:r>
                      <a:r>
                        <a:rPr sz="1300" spc="-6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outpatient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hospital</a:t>
                      </a:r>
                      <a:r>
                        <a:rPr sz="13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facility</a:t>
                      </a:r>
                      <a:r>
                        <a:rPr sz="1300" spc="-6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visit.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3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pay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$200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for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each</a:t>
                      </a:r>
                      <a:r>
                        <a:rPr sz="13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Medicare-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  <a:p>
                      <a:pPr marL="68580" marR="233045" indent="-635">
                        <a:lnSpc>
                          <a:spcPct val="114599"/>
                        </a:lnSpc>
                      </a:pP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covered</a:t>
                      </a:r>
                      <a:r>
                        <a:rPr sz="13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outpatient</a:t>
                      </a:r>
                      <a:r>
                        <a:rPr sz="13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hospital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facility visit.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100"/>
              </a:spcBef>
            </a:pPr>
            <a:r>
              <a:rPr sz="3500" dirty="0"/>
              <a:t>Plan</a:t>
            </a:r>
            <a:r>
              <a:rPr sz="3500" spc="-75" dirty="0"/>
              <a:t> </a:t>
            </a:r>
            <a:r>
              <a:rPr sz="3500" dirty="0"/>
              <a:t>Information</a:t>
            </a:r>
            <a:r>
              <a:rPr sz="3500" spc="-60" dirty="0"/>
              <a:t> </a:t>
            </a:r>
            <a:r>
              <a:rPr spc="-10" dirty="0"/>
              <a:t>Cont.</a:t>
            </a:r>
            <a:endParaRPr sz="35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0"/>
              </a:lnSpc>
            </a:pPr>
            <a:r>
              <a:rPr dirty="0"/>
              <a:t>Experience</a:t>
            </a:r>
            <a:r>
              <a:rPr spc="20" dirty="0"/>
              <a:t> </a:t>
            </a:r>
            <a:r>
              <a:rPr dirty="0"/>
              <a:t>our</a:t>
            </a:r>
            <a:r>
              <a:rPr spc="55" dirty="0"/>
              <a:t> </a:t>
            </a:r>
            <a:r>
              <a:rPr dirty="0"/>
              <a:t>Medicare</a:t>
            </a:r>
            <a:r>
              <a:rPr spc="20" dirty="0"/>
              <a:t> </a:t>
            </a:r>
            <a:r>
              <a:rPr spc="-10" dirty="0"/>
              <a:t>Advantage.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93685" y="1382153"/>
          <a:ext cx="10483847" cy="4923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3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1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2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66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4990">
                <a:tc>
                  <a:txBody>
                    <a:bodyPr/>
                    <a:lstStyle/>
                    <a:p>
                      <a:pPr marL="690245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800" spc="-10" dirty="0">
                          <a:latin typeface="Franklin Gothic Medium"/>
                          <a:cs typeface="Franklin Gothic Medium"/>
                        </a:rPr>
                        <a:t>Benefit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40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90245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HMO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Plan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40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ED47"/>
                    </a:solidFill>
                  </a:tcPr>
                </a:tc>
                <a:tc>
                  <a:txBody>
                    <a:bodyPr/>
                    <a:lstStyle/>
                    <a:p>
                      <a:pPr marL="766445" marR="223520" indent="-538480">
                        <a:lnSpc>
                          <a:spcPts val="2160"/>
                        </a:lnSpc>
                      </a:pP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Prime</a:t>
                      </a:r>
                      <a:r>
                        <a:rPr sz="18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Value</a:t>
                      </a:r>
                      <a:r>
                        <a:rPr sz="18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MA</a:t>
                      </a:r>
                      <a:r>
                        <a:rPr sz="1800" spc="-3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Only </a:t>
                      </a: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HMO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Plan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8730"/>
                    </a:solidFill>
                  </a:tcPr>
                </a:tc>
                <a:tc>
                  <a:txBody>
                    <a:bodyPr/>
                    <a:lstStyle/>
                    <a:p>
                      <a:pPr marL="651510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What</a:t>
                      </a:r>
                      <a:r>
                        <a:rPr sz="18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you</a:t>
                      </a:r>
                      <a:r>
                        <a:rPr sz="1800" spc="-3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should</a:t>
                      </a:r>
                      <a:r>
                        <a:rPr sz="18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know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40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385">
                <a:tc>
                  <a:txBody>
                    <a:bodyPr/>
                    <a:lstStyle/>
                    <a:p>
                      <a:pPr marL="67945">
                        <a:lnSpc>
                          <a:spcPts val="1635"/>
                        </a:lnSpc>
                      </a:pPr>
                      <a:r>
                        <a:rPr sz="1400" dirty="0">
                          <a:latin typeface="Franklin Gothic Medium"/>
                          <a:cs typeface="Franklin Gothic Medium"/>
                        </a:rPr>
                        <a:t>Diagnostic</a:t>
                      </a:r>
                      <a:r>
                        <a:rPr sz="14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10" dirty="0">
                          <a:latin typeface="Franklin Gothic Medium"/>
                          <a:cs typeface="Franklin Gothic Medium"/>
                        </a:rPr>
                        <a:t>Radiology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  <a:p>
                      <a:pPr marL="67945" marR="15621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Franklin Gothic Medium"/>
                          <a:cs typeface="Franklin Gothic Medium"/>
                        </a:rPr>
                        <a:t>Services</a:t>
                      </a:r>
                      <a:r>
                        <a:rPr sz="14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200" i="1" dirty="0">
                          <a:latin typeface="Franklin Gothic Medium"/>
                          <a:cs typeface="Franklin Gothic Medium"/>
                        </a:rPr>
                        <a:t>(such</a:t>
                      </a:r>
                      <a:r>
                        <a:rPr sz="1200" i="1" spc="-1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200" i="1" dirty="0">
                          <a:latin typeface="Franklin Gothic Medium"/>
                          <a:cs typeface="Franklin Gothic Medium"/>
                        </a:rPr>
                        <a:t>as</a:t>
                      </a:r>
                      <a:r>
                        <a:rPr sz="1200" i="1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200" i="1" dirty="0">
                          <a:latin typeface="Franklin Gothic Medium"/>
                          <a:cs typeface="Franklin Gothic Medium"/>
                        </a:rPr>
                        <a:t>MRI’s,</a:t>
                      </a:r>
                      <a:r>
                        <a:rPr sz="1200" i="1" spc="-25" dirty="0">
                          <a:latin typeface="Franklin Gothic Medium"/>
                          <a:cs typeface="Franklin Gothic Medium"/>
                        </a:rPr>
                        <a:t> CT </a:t>
                      </a:r>
                      <a:r>
                        <a:rPr sz="1200" i="1" dirty="0">
                          <a:latin typeface="Franklin Gothic Medium"/>
                          <a:cs typeface="Franklin Gothic Medium"/>
                        </a:rPr>
                        <a:t>and</a:t>
                      </a:r>
                      <a:r>
                        <a:rPr sz="1200" i="1" spc="-2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200" i="1" dirty="0">
                          <a:latin typeface="Franklin Gothic Medium"/>
                          <a:cs typeface="Franklin Gothic Medium"/>
                        </a:rPr>
                        <a:t>PET</a:t>
                      </a:r>
                      <a:r>
                        <a:rPr sz="1200" i="1" spc="-10" dirty="0">
                          <a:latin typeface="Franklin Gothic Medium"/>
                          <a:cs typeface="Franklin Gothic Medium"/>
                        </a:rPr>
                        <a:t> scans)</a:t>
                      </a:r>
                      <a:endParaRPr sz="12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300" spc="-6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pay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$150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test/procedure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300" spc="-6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pay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$150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test/procedure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Prior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Authorization</a:t>
                      </a:r>
                      <a:r>
                        <a:rPr sz="1300" spc="-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required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for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diagnostic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radiology</a:t>
                      </a:r>
                      <a:r>
                        <a:rPr sz="13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services.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2805">
                <a:tc>
                  <a:txBody>
                    <a:bodyPr/>
                    <a:lstStyle/>
                    <a:p>
                      <a:pPr marL="67945" marR="274320">
                        <a:lnSpc>
                          <a:spcPts val="1680"/>
                        </a:lnSpc>
                      </a:pPr>
                      <a:r>
                        <a:rPr sz="1400" dirty="0">
                          <a:latin typeface="Franklin Gothic Medium"/>
                          <a:cs typeface="Franklin Gothic Medium"/>
                        </a:rPr>
                        <a:t>Therapeutic</a:t>
                      </a:r>
                      <a:r>
                        <a:rPr sz="1400" spc="-7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10" dirty="0">
                          <a:latin typeface="Franklin Gothic Medium"/>
                          <a:cs typeface="Franklin Gothic Medium"/>
                        </a:rPr>
                        <a:t>radiology </a:t>
                      </a:r>
                      <a:r>
                        <a:rPr sz="1400" i="1" dirty="0">
                          <a:latin typeface="Franklin Gothic Medium"/>
                          <a:cs typeface="Franklin Gothic Medium"/>
                        </a:rPr>
                        <a:t>services</a:t>
                      </a:r>
                      <a:r>
                        <a:rPr sz="1400" i="1" spc="-3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i="1" dirty="0">
                          <a:latin typeface="Franklin Gothic Medium"/>
                          <a:cs typeface="Franklin Gothic Medium"/>
                        </a:rPr>
                        <a:t>(such</a:t>
                      </a:r>
                      <a:r>
                        <a:rPr sz="1400" i="1" spc="-1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i="1" spc="-25" dirty="0">
                          <a:latin typeface="Franklin Gothic Medium"/>
                          <a:cs typeface="Franklin Gothic Medium"/>
                        </a:rPr>
                        <a:t>as </a:t>
                      </a:r>
                      <a:r>
                        <a:rPr sz="1400" i="1" dirty="0">
                          <a:latin typeface="Franklin Gothic Medium"/>
                          <a:cs typeface="Franklin Gothic Medium"/>
                        </a:rPr>
                        <a:t>radiation</a:t>
                      </a:r>
                      <a:r>
                        <a:rPr sz="1400" i="1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i="1" dirty="0">
                          <a:latin typeface="Franklin Gothic Medium"/>
                          <a:cs typeface="Franklin Gothic Medium"/>
                        </a:rPr>
                        <a:t>treatment</a:t>
                      </a:r>
                      <a:r>
                        <a:rPr sz="1400" i="1" spc="-6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i="1" spc="-25" dirty="0">
                          <a:latin typeface="Franklin Gothic Medium"/>
                          <a:cs typeface="Franklin Gothic Medium"/>
                        </a:rPr>
                        <a:t>for </a:t>
                      </a:r>
                      <a:r>
                        <a:rPr sz="1400" i="1" spc="-10" dirty="0">
                          <a:latin typeface="Franklin Gothic Medium"/>
                          <a:cs typeface="Franklin Gothic Medium"/>
                        </a:rPr>
                        <a:t>cancer)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3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pay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$25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20"/>
                        </a:lnSpc>
                      </a:pP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3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pay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$25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1210">
                <a:tc>
                  <a:txBody>
                    <a:bodyPr/>
                    <a:lstStyle/>
                    <a:p>
                      <a:pPr marL="67945">
                        <a:lnSpc>
                          <a:spcPts val="1635"/>
                        </a:lnSpc>
                      </a:pPr>
                      <a:r>
                        <a:rPr sz="1400" spc="-10" dirty="0">
                          <a:latin typeface="Franklin Gothic Medium"/>
                          <a:cs typeface="Franklin Gothic Medium"/>
                        </a:rPr>
                        <a:t>Ambulance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Franklin Gothic Medium"/>
                          <a:cs typeface="Franklin Gothic Medium"/>
                        </a:rPr>
                        <a:t>-</a:t>
                      </a:r>
                      <a:r>
                        <a:rPr sz="1400" spc="-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i="1" spc="-10" dirty="0">
                          <a:latin typeface="Franklin Gothic Medium"/>
                          <a:cs typeface="Franklin Gothic Medium"/>
                        </a:rPr>
                        <a:t>ground/air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Ground:</a:t>
                      </a:r>
                      <a:r>
                        <a:rPr sz="13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3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pay</a:t>
                      </a:r>
                      <a:r>
                        <a:rPr sz="13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$250</a:t>
                      </a:r>
                      <a:r>
                        <a:rPr sz="1300" spc="-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per</a:t>
                      </a:r>
                      <a:r>
                        <a:rPr sz="13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one-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way</a:t>
                      </a:r>
                      <a:r>
                        <a:rPr sz="1300" spc="-7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trip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  <a:p>
                      <a:pPr marL="67945">
                        <a:lnSpc>
                          <a:spcPts val="1505"/>
                        </a:lnSpc>
                        <a:spcBef>
                          <a:spcPts val="1220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Air: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20%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Ground:</a:t>
                      </a:r>
                      <a:r>
                        <a:rPr sz="13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3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pay</a:t>
                      </a:r>
                      <a:r>
                        <a:rPr sz="13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$250</a:t>
                      </a:r>
                      <a:r>
                        <a:rPr sz="1300" spc="-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per</a:t>
                      </a:r>
                      <a:r>
                        <a:rPr sz="13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one-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way</a:t>
                      </a:r>
                      <a:r>
                        <a:rPr sz="1300" spc="-7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trip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  <a:p>
                      <a:pPr marL="68580">
                        <a:lnSpc>
                          <a:spcPts val="1505"/>
                        </a:lnSpc>
                        <a:spcBef>
                          <a:spcPts val="1220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Air: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20%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0400">
                <a:tc>
                  <a:txBody>
                    <a:bodyPr/>
                    <a:lstStyle/>
                    <a:p>
                      <a:pPr marL="67945" marR="245745">
                        <a:lnSpc>
                          <a:spcPts val="1680"/>
                        </a:lnSpc>
                        <a:spcBef>
                          <a:spcPts val="10"/>
                        </a:spcBef>
                      </a:pPr>
                      <a:r>
                        <a:rPr sz="1400" spc="-10" dirty="0">
                          <a:latin typeface="Franklin Gothic Medium"/>
                          <a:cs typeface="Franklin Gothic Medium"/>
                        </a:rPr>
                        <a:t>Telehealth/Virtual</a:t>
                      </a:r>
                      <a:r>
                        <a:rPr sz="1400" spc="1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20" dirty="0">
                          <a:latin typeface="Franklin Gothic Medium"/>
                          <a:cs typeface="Franklin Gothic Medium"/>
                        </a:rPr>
                        <a:t>Care </a:t>
                      </a:r>
                      <a:r>
                        <a:rPr sz="1400" spc="-10" dirty="0">
                          <a:latin typeface="Franklin Gothic Medium"/>
                          <a:cs typeface="Franklin Gothic Medium"/>
                        </a:rPr>
                        <a:t>Services*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$0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copay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for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Nurse</a:t>
                      </a:r>
                      <a:r>
                        <a:rPr sz="13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line,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$0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(Teladoc)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  <a:p>
                      <a:pPr marL="67945" marR="363855">
                        <a:lnSpc>
                          <a:spcPct val="114599"/>
                        </a:lnSpc>
                        <a:spcBef>
                          <a:spcPts val="1005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$0</a:t>
                      </a:r>
                      <a:r>
                        <a:rPr sz="1300" spc="-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Virtual</a:t>
                      </a:r>
                      <a:r>
                        <a:rPr sz="1300" spc="-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visits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(Evisits)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through</a:t>
                      </a:r>
                      <a:r>
                        <a:rPr sz="1300" spc="-7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Memorial</a:t>
                      </a:r>
                      <a:r>
                        <a:rPr sz="13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Hermann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$0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copay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for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Nurse</a:t>
                      </a:r>
                      <a:r>
                        <a:rPr sz="13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line.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$0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(Teladoc)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  <a:p>
                      <a:pPr marL="67945" marR="194945">
                        <a:lnSpc>
                          <a:spcPct val="114599"/>
                        </a:lnSpc>
                        <a:spcBef>
                          <a:spcPts val="1005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$0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Virtual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visits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(Evisits)</a:t>
                      </a:r>
                      <a:r>
                        <a:rPr sz="1300" spc="-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through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Memorial</a:t>
                      </a:r>
                      <a:r>
                        <a:rPr sz="1300" spc="-6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Hermann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24/7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Nurse</a:t>
                      </a:r>
                      <a:r>
                        <a:rPr sz="13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line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services</a:t>
                      </a:r>
                      <a:r>
                        <a:rPr sz="13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through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toll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free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  <a:p>
                      <a:pPr marL="67945" marR="594360">
                        <a:lnSpc>
                          <a:spcPct val="114599"/>
                        </a:lnSpc>
                        <a:spcBef>
                          <a:spcPts val="10"/>
                        </a:spcBef>
                      </a:pP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number.</a:t>
                      </a:r>
                      <a:r>
                        <a:rPr sz="1300" spc="-6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24/7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Telephonic</a:t>
                      </a:r>
                      <a:r>
                        <a:rPr sz="13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Physician</a:t>
                      </a:r>
                      <a:r>
                        <a:rPr sz="13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visits available</a:t>
                      </a:r>
                      <a:r>
                        <a:rPr sz="13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nationwide</a:t>
                      </a:r>
                      <a:r>
                        <a:rPr sz="1300" spc="-6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through</a:t>
                      </a:r>
                      <a:r>
                        <a:rPr sz="13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Teladoc.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  <a:p>
                      <a:pPr marL="67945" marR="149860">
                        <a:lnSpc>
                          <a:spcPct val="114599"/>
                        </a:lnSpc>
                        <a:spcBef>
                          <a:spcPts val="10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Virtual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visit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through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MH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–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hours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are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limited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is</a:t>
                      </a:r>
                      <a:r>
                        <a:rPr sz="1300" spc="-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available</a:t>
                      </a:r>
                      <a:r>
                        <a:rPr sz="1300" spc="-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throughout</a:t>
                      </a:r>
                      <a:r>
                        <a:rPr sz="1300" spc="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Texas.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  <a:p>
                      <a:pPr marL="67945" marR="319405">
                        <a:lnSpc>
                          <a:spcPct val="114999"/>
                        </a:lnSpc>
                        <a:spcBef>
                          <a:spcPts val="940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*Services</a:t>
                      </a:r>
                      <a:r>
                        <a:rPr sz="13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scheduled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through</a:t>
                      </a:r>
                      <a:r>
                        <a:rPr sz="13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your</a:t>
                      </a:r>
                      <a:r>
                        <a:rPr sz="1300" spc="-6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physicians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office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may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be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subject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corresponding</a:t>
                      </a:r>
                      <a:r>
                        <a:rPr sz="13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cost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share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34" rIns="0" bIns="0" rtlCol="0">
            <a:spAutoFit/>
          </a:bodyPr>
          <a:lstStyle/>
          <a:p>
            <a:pPr marL="255904">
              <a:lnSpc>
                <a:spcPct val="100000"/>
              </a:lnSpc>
              <a:spcBef>
                <a:spcPts val="100"/>
              </a:spcBef>
            </a:pPr>
            <a:r>
              <a:rPr sz="3500" dirty="0"/>
              <a:t>Plan</a:t>
            </a:r>
            <a:r>
              <a:rPr sz="3500" spc="-75" dirty="0"/>
              <a:t> </a:t>
            </a:r>
            <a:r>
              <a:rPr sz="3500" dirty="0"/>
              <a:t>Information</a:t>
            </a:r>
            <a:r>
              <a:rPr sz="3500" spc="-60" dirty="0"/>
              <a:t> </a:t>
            </a:r>
            <a:r>
              <a:rPr spc="-10" dirty="0"/>
              <a:t>Cont.</a:t>
            </a:r>
            <a:endParaRPr sz="35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0"/>
              </a:lnSpc>
            </a:pPr>
            <a:r>
              <a:rPr dirty="0"/>
              <a:t>Experience</a:t>
            </a:r>
            <a:r>
              <a:rPr spc="20" dirty="0"/>
              <a:t> </a:t>
            </a:r>
            <a:r>
              <a:rPr dirty="0"/>
              <a:t>our</a:t>
            </a:r>
            <a:r>
              <a:rPr spc="55" dirty="0"/>
              <a:t> </a:t>
            </a:r>
            <a:r>
              <a:rPr dirty="0"/>
              <a:t>Medicare</a:t>
            </a:r>
            <a:r>
              <a:rPr spc="20" dirty="0"/>
              <a:t> </a:t>
            </a:r>
            <a:r>
              <a:rPr spc="-10" dirty="0"/>
              <a:t>Advantage.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93685" y="1585363"/>
          <a:ext cx="10483847" cy="4270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3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1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2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66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1985">
                <a:tc>
                  <a:txBody>
                    <a:bodyPr/>
                    <a:lstStyle/>
                    <a:p>
                      <a:pPr marL="690245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1800" spc="-10" dirty="0">
                          <a:latin typeface="Franklin Gothic Medium"/>
                          <a:cs typeface="Franklin Gothic Medium"/>
                        </a:rPr>
                        <a:t>Benefit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84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90245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HMO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Plan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84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ED47"/>
                    </a:solidFill>
                  </a:tcPr>
                </a:tc>
                <a:tc>
                  <a:txBody>
                    <a:bodyPr/>
                    <a:lstStyle/>
                    <a:p>
                      <a:pPr marL="766445" marR="223520" indent="-5384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Prime</a:t>
                      </a:r>
                      <a:r>
                        <a:rPr sz="18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Value</a:t>
                      </a:r>
                      <a:r>
                        <a:rPr sz="18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MA</a:t>
                      </a:r>
                      <a:r>
                        <a:rPr sz="1800" spc="-3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Only </a:t>
                      </a: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HMO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Plan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8730"/>
                    </a:solidFill>
                  </a:tcPr>
                </a:tc>
                <a:tc>
                  <a:txBody>
                    <a:bodyPr/>
                    <a:lstStyle/>
                    <a:p>
                      <a:pPr marL="651510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What</a:t>
                      </a:r>
                      <a:r>
                        <a:rPr sz="18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you</a:t>
                      </a:r>
                      <a:r>
                        <a:rPr sz="1800" spc="-3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should</a:t>
                      </a:r>
                      <a:r>
                        <a:rPr sz="18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know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84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4140">
                <a:tc>
                  <a:txBody>
                    <a:bodyPr/>
                    <a:lstStyle/>
                    <a:p>
                      <a:pPr marL="67945" marR="252095">
                        <a:lnSpc>
                          <a:spcPts val="168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Franklin Gothic Medium"/>
                          <a:cs typeface="Franklin Gothic Medium"/>
                        </a:rPr>
                        <a:t>Mental</a:t>
                      </a:r>
                      <a:r>
                        <a:rPr sz="14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dirty="0">
                          <a:latin typeface="Franklin Gothic Medium"/>
                          <a:cs typeface="Franklin Gothic Medium"/>
                        </a:rPr>
                        <a:t>Health</a:t>
                      </a:r>
                      <a:r>
                        <a:rPr sz="1400" spc="-4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10" dirty="0">
                          <a:latin typeface="Franklin Gothic Medium"/>
                          <a:cs typeface="Franklin Gothic Medium"/>
                        </a:rPr>
                        <a:t>Services </a:t>
                      </a:r>
                      <a:r>
                        <a:rPr sz="1400" dirty="0">
                          <a:latin typeface="Franklin Gothic Medium"/>
                          <a:cs typeface="Franklin Gothic Medium"/>
                        </a:rPr>
                        <a:t>(including</a:t>
                      </a:r>
                      <a:r>
                        <a:rPr sz="14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10" dirty="0">
                          <a:latin typeface="Franklin Gothic Medium"/>
                          <a:cs typeface="Franklin Gothic Medium"/>
                        </a:rPr>
                        <a:t>inpatient)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Psychiatric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Services: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$25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  <a:p>
                      <a:pPr marL="68580" marR="466725">
                        <a:lnSpc>
                          <a:spcPct val="114599"/>
                        </a:lnSpc>
                        <a:spcBef>
                          <a:spcPts val="1010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Opioid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Treatment</a:t>
                      </a:r>
                      <a:r>
                        <a:rPr sz="13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Program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Services: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$25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  <a:p>
                      <a:pPr marL="68580" marR="221615">
                        <a:lnSpc>
                          <a:spcPct val="115399"/>
                        </a:lnSpc>
                        <a:spcBef>
                          <a:spcPts val="930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Mental</a:t>
                      </a:r>
                      <a:r>
                        <a:rPr sz="13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Health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Specialist</a:t>
                      </a:r>
                      <a:r>
                        <a:rPr sz="13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Non-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Physician:</a:t>
                      </a:r>
                      <a:r>
                        <a:rPr sz="1300" spc="-8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$0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Psychiatric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Services: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$40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  <a:p>
                      <a:pPr marL="68580" marR="617855">
                        <a:lnSpc>
                          <a:spcPct val="114599"/>
                        </a:lnSpc>
                        <a:spcBef>
                          <a:spcPts val="1010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Opioid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Treatment</a:t>
                      </a:r>
                      <a:r>
                        <a:rPr sz="13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Program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Services: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$40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  <a:p>
                      <a:pPr marL="68580" marR="372110">
                        <a:lnSpc>
                          <a:spcPct val="115399"/>
                        </a:lnSpc>
                        <a:spcBef>
                          <a:spcPts val="930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Mental</a:t>
                      </a:r>
                      <a:r>
                        <a:rPr sz="13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Health</a:t>
                      </a:r>
                      <a:r>
                        <a:rPr sz="13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Specialist</a:t>
                      </a:r>
                      <a:r>
                        <a:rPr sz="13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Non-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Physician:</a:t>
                      </a:r>
                      <a:r>
                        <a:rPr sz="1300" spc="-8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$0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Inpatient</a:t>
                      </a:r>
                      <a:r>
                        <a:rPr sz="13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visit: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Our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plan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covers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an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unlimited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  <a:p>
                      <a:pPr marL="67945" marR="313055">
                        <a:lnSpc>
                          <a:spcPct val="114599"/>
                        </a:lnSpc>
                        <a:spcBef>
                          <a:spcPts val="15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number</a:t>
                      </a:r>
                      <a:r>
                        <a:rPr sz="13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of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days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for</a:t>
                      </a:r>
                      <a:r>
                        <a:rPr sz="13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an</a:t>
                      </a:r>
                      <a:r>
                        <a:rPr sz="13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inpatient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hospital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stay.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Prior</a:t>
                      </a:r>
                      <a:r>
                        <a:rPr sz="1300" spc="-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authorization</a:t>
                      </a:r>
                      <a:r>
                        <a:rPr sz="1300" spc="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required.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1140">
                <a:tc>
                  <a:txBody>
                    <a:bodyPr/>
                    <a:lstStyle/>
                    <a:p>
                      <a:pPr marL="67945">
                        <a:lnSpc>
                          <a:spcPts val="1635"/>
                        </a:lnSpc>
                      </a:pPr>
                      <a:r>
                        <a:rPr sz="1400" spc="-10" dirty="0">
                          <a:latin typeface="Franklin Gothic Medium"/>
                          <a:cs typeface="Franklin Gothic Medium"/>
                        </a:rPr>
                        <a:t>Rehabilitation</a:t>
                      </a:r>
                      <a:r>
                        <a:rPr sz="1400" spc="2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10" dirty="0">
                          <a:latin typeface="Franklin Gothic Medium"/>
                          <a:cs typeface="Franklin Gothic Medium"/>
                        </a:rPr>
                        <a:t>Services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Cardiac</a:t>
                      </a:r>
                      <a:r>
                        <a:rPr sz="1300" spc="-7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Rehab:</a:t>
                      </a:r>
                      <a:r>
                        <a:rPr sz="13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$25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Pulmonary:</a:t>
                      </a:r>
                      <a:r>
                        <a:rPr sz="1300" spc="-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$25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Occupational</a:t>
                      </a:r>
                      <a:r>
                        <a:rPr sz="13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Therapy</a:t>
                      </a:r>
                      <a:r>
                        <a:rPr sz="1300" spc="-6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Visit:</a:t>
                      </a:r>
                      <a:r>
                        <a:rPr sz="13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$25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  <a:p>
                      <a:pPr marL="67945" marR="307975">
                        <a:lnSpc>
                          <a:spcPct val="114599"/>
                        </a:lnSpc>
                        <a:spcBef>
                          <a:spcPts val="950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Physical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Therapy</a:t>
                      </a:r>
                      <a:r>
                        <a:rPr sz="13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&amp;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Speech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Language</a:t>
                      </a:r>
                      <a:r>
                        <a:rPr sz="13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Therapy</a:t>
                      </a:r>
                      <a:r>
                        <a:rPr sz="13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Visit:</a:t>
                      </a:r>
                      <a:r>
                        <a:rPr sz="13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$25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Cardiac</a:t>
                      </a:r>
                      <a:r>
                        <a:rPr sz="1300" spc="-7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Rehab:</a:t>
                      </a:r>
                      <a:r>
                        <a:rPr sz="13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$40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Pulmonary: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$40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Occupational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Therapy</a:t>
                      </a:r>
                      <a:r>
                        <a:rPr sz="1300" spc="-6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Visit:</a:t>
                      </a:r>
                      <a:r>
                        <a:rPr sz="13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$40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  <a:p>
                      <a:pPr marL="67945" marR="459105">
                        <a:lnSpc>
                          <a:spcPct val="114599"/>
                        </a:lnSpc>
                        <a:spcBef>
                          <a:spcPts val="955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Physical</a:t>
                      </a:r>
                      <a:r>
                        <a:rPr sz="13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Therapy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&amp;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Speech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Language</a:t>
                      </a:r>
                      <a:r>
                        <a:rPr sz="13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Therapy</a:t>
                      </a:r>
                      <a:r>
                        <a:rPr sz="13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Visit:</a:t>
                      </a:r>
                      <a:r>
                        <a:rPr sz="13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$40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3110">
                <a:tc>
                  <a:txBody>
                    <a:bodyPr/>
                    <a:lstStyle/>
                    <a:p>
                      <a:pPr marL="67945" marR="450215">
                        <a:lnSpc>
                          <a:spcPts val="168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Franklin Gothic Medium"/>
                          <a:cs typeface="Franklin Gothic Medium"/>
                        </a:rPr>
                        <a:t>Durable</a:t>
                      </a:r>
                      <a:r>
                        <a:rPr sz="14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10" dirty="0">
                          <a:latin typeface="Franklin Gothic Medium"/>
                          <a:cs typeface="Franklin Gothic Medium"/>
                        </a:rPr>
                        <a:t>Medical Equipment/Supplies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3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pay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20%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coinsurance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3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pay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20%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coinsurance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20"/>
                        </a:lnSpc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Prior</a:t>
                      </a:r>
                      <a:r>
                        <a:rPr sz="13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authorization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required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for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items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over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$500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100"/>
              </a:spcBef>
            </a:pPr>
            <a:r>
              <a:rPr sz="3500" dirty="0"/>
              <a:t>Plan</a:t>
            </a:r>
            <a:r>
              <a:rPr sz="3500" spc="-75" dirty="0"/>
              <a:t> </a:t>
            </a:r>
            <a:r>
              <a:rPr sz="3500" dirty="0"/>
              <a:t>Information</a:t>
            </a:r>
            <a:r>
              <a:rPr sz="3500" spc="-60" dirty="0"/>
              <a:t> </a:t>
            </a:r>
            <a:r>
              <a:rPr spc="-10" dirty="0"/>
              <a:t>Cont.</a:t>
            </a:r>
            <a:endParaRPr sz="35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0"/>
              </a:lnSpc>
            </a:pPr>
            <a:r>
              <a:rPr dirty="0"/>
              <a:t>Experience</a:t>
            </a:r>
            <a:r>
              <a:rPr spc="20" dirty="0"/>
              <a:t> </a:t>
            </a:r>
            <a:r>
              <a:rPr dirty="0"/>
              <a:t>our</a:t>
            </a:r>
            <a:r>
              <a:rPr spc="55" dirty="0"/>
              <a:t> </a:t>
            </a:r>
            <a:r>
              <a:rPr dirty="0"/>
              <a:t>Medicare</a:t>
            </a:r>
            <a:r>
              <a:rPr spc="20" dirty="0"/>
              <a:t> </a:t>
            </a:r>
            <a:r>
              <a:rPr spc="-10" dirty="0"/>
              <a:t>Advantage.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93685" y="1471063"/>
          <a:ext cx="10483847" cy="3926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3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1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2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66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1985">
                <a:tc>
                  <a:txBody>
                    <a:bodyPr/>
                    <a:lstStyle/>
                    <a:p>
                      <a:pPr marL="690245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1800" spc="-10" dirty="0">
                          <a:latin typeface="Franklin Gothic Medium"/>
                          <a:cs typeface="Franklin Gothic Medium"/>
                        </a:rPr>
                        <a:t>Benefit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84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90245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HMO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Plan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84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ED47"/>
                    </a:solidFill>
                  </a:tcPr>
                </a:tc>
                <a:tc>
                  <a:txBody>
                    <a:bodyPr/>
                    <a:lstStyle/>
                    <a:p>
                      <a:pPr marL="766445" marR="223520" indent="-5384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Prime</a:t>
                      </a:r>
                      <a:r>
                        <a:rPr sz="18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Value</a:t>
                      </a:r>
                      <a:r>
                        <a:rPr sz="18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MA</a:t>
                      </a:r>
                      <a:r>
                        <a:rPr sz="1800" spc="-3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Only </a:t>
                      </a: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HMO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Plan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8730"/>
                    </a:solidFill>
                  </a:tcPr>
                </a:tc>
                <a:tc>
                  <a:txBody>
                    <a:bodyPr/>
                    <a:lstStyle/>
                    <a:p>
                      <a:pPr marL="651510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What</a:t>
                      </a:r>
                      <a:r>
                        <a:rPr sz="18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you</a:t>
                      </a:r>
                      <a:r>
                        <a:rPr sz="1800" spc="-3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should</a:t>
                      </a:r>
                      <a:r>
                        <a:rPr sz="18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know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84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175">
                <a:tc>
                  <a:txBody>
                    <a:bodyPr/>
                    <a:lstStyle/>
                    <a:p>
                      <a:pPr marL="67945">
                        <a:lnSpc>
                          <a:spcPts val="1635"/>
                        </a:lnSpc>
                      </a:pPr>
                      <a:r>
                        <a:rPr sz="1400" dirty="0">
                          <a:latin typeface="Franklin Gothic Medium"/>
                          <a:cs typeface="Franklin Gothic Medium"/>
                        </a:rPr>
                        <a:t>Skilled</a:t>
                      </a:r>
                      <a:r>
                        <a:rPr sz="14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dirty="0">
                          <a:latin typeface="Franklin Gothic Medium"/>
                          <a:cs typeface="Franklin Gothic Medium"/>
                        </a:rPr>
                        <a:t>Nursing</a:t>
                      </a:r>
                      <a:r>
                        <a:rPr sz="1400" spc="-2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10" dirty="0">
                          <a:latin typeface="Franklin Gothic Medium"/>
                          <a:cs typeface="Franklin Gothic Medium"/>
                        </a:rPr>
                        <a:t>Facility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3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pay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nothing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for</a:t>
                      </a:r>
                      <a:r>
                        <a:rPr sz="13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days</a:t>
                      </a:r>
                      <a:r>
                        <a:rPr sz="1300" spc="-50" dirty="0">
                          <a:latin typeface="Franklin Gothic Book"/>
                          <a:cs typeface="Franklin Gothic Book"/>
                        </a:rPr>
                        <a:t> 1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through</a:t>
                      </a:r>
                      <a:r>
                        <a:rPr sz="1300" spc="-7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20.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  <a:p>
                      <a:pPr marL="68580" marR="187960">
                        <a:lnSpc>
                          <a:spcPct val="115399"/>
                        </a:lnSpc>
                        <a:spcBef>
                          <a:spcPts val="919"/>
                        </a:spcBef>
                      </a:pP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3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pay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$125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per</a:t>
                      </a:r>
                      <a:r>
                        <a:rPr sz="13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day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for</a:t>
                      </a:r>
                      <a:r>
                        <a:rPr sz="13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days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21</a:t>
                      </a:r>
                      <a:r>
                        <a:rPr sz="1300" spc="-7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through</a:t>
                      </a:r>
                      <a:r>
                        <a:rPr sz="13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100.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3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pay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nothing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for</a:t>
                      </a:r>
                      <a:r>
                        <a:rPr sz="13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days</a:t>
                      </a:r>
                      <a:r>
                        <a:rPr sz="1300" spc="-50" dirty="0">
                          <a:latin typeface="Franklin Gothic Book"/>
                          <a:cs typeface="Franklin Gothic Book"/>
                        </a:rPr>
                        <a:t> 1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through</a:t>
                      </a:r>
                      <a:r>
                        <a:rPr sz="1300" spc="-7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20.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  <a:p>
                      <a:pPr marL="67945" marR="111125">
                        <a:lnSpc>
                          <a:spcPct val="115399"/>
                        </a:lnSpc>
                        <a:spcBef>
                          <a:spcPts val="919"/>
                        </a:spcBef>
                      </a:pP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3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pay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$125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per</a:t>
                      </a:r>
                      <a:r>
                        <a:rPr sz="13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day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for</a:t>
                      </a:r>
                      <a:r>
                        <a:rPr sz="13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days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21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through</a:t>
                      </a:r>
                      <a:r>
                        <a:rPr sz="1300" spc="-7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100.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Prior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 Authorization</a:t>
                      </a:r>
                      <a:r>
                        <a:rPr sz="1300" spc="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required.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4470">
                <a:tc>
                  <a:txBody>
                    <a:bodyPr/>
                    <a:lstStyle/>
                    <a:p>
                      <a:pPr marL="67945">
                        <a:lnSpc>
                          <a:spcPts val="1635"/>
                        </a:lnSpc>
                      </a:pPr>
                      <a:r>
                        <a:rPr sz="1400" dirty="0">
                          <a:latin typeface="Franklin Gothic Medium"/>
                          <a:cs typeface="Franklin Gothic Medium"/>
                        </a:rPr>
                        <a:t>Medicare</a:t>
                      </a:r>
                      <a:r>
                        <a:rPr sz="14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dirty="0">
                          <a:latin typeface="Franklin Gothic Medium"/>
                          <a:cs typeface="Franklin Gothic Medium"/>
                        </a:rPr>
                        <a:t>Part</a:t>
                      </a:r>
                      <a:r>
                        <a:rPr sz="1400" spc="-2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dirty="0">
                          <a:latin typeface="Franklin Gothic Medium"/>
                          <a:cs typeface="Franklin Gothic Medium"/>
                        </a:rPr>
                        <a:t>B</a:t>
                      </a:r>
                      <a:r>
                        <a:rPr sz="1400" spc="-1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20" dirty="0">
                          <a:latin typeface="Franklin Gothic Medium"/>
                          <a:cs typeface="Franklin Gothic Medium"/>
                        </a:rPr>
                        <a:t>Drugs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For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Part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B</a:t>
                      </a:r>
                      <a:r>
                        <a:rPr sz="1300" spc="-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drugs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such</a:t>
                      </a:r>
                      <a:r>
                        <a:rPr sz="1300" spc="-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as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  <a:p>
                      <a:pPr marL="68580" marR="248920">
                        <a:lnSpc>
                          <a:spcPct val="114599"/>
                        </a:lnSpc>
                        <a:spcBef>
                          <a:spcPts val="15"/>
                        </a:spcBef>
                      </a:pP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chemotherapy</a:t>
                      </a:r>
                      <a:r>
                        <a:rPr sz="1300" spc="-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drugs: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pay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20%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coinsurance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  <a:p>
                      <a:pPr marL="68580" marR="157480">
                        <a:lnSpc>
                          <a:spcPct val="114999"/>
                        </a:lnSpc>
                        <a:spcBef>
                          <a:spcPts val="940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Other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Part</a:t>
                      </a:r>
                      <a:r>
                        <a:rPr sz="1300" spc="-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B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drugs</a:t>
                      </a:r>
                      <a:r>
                        <a:rPr sz="1300" spc="-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including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Allergy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injections:</a:t>
                      </a:r>
                      <a:r>
                        <a:rPr sz="13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3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pay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20%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coinsurance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For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Part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B</a:t>
                      </a:r>
                      <a:r>
                        <a:rPr sz="1300" spc="-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drugs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such</a:t>
                      </a:r>
                      <a:r>
                        <a:rPr sz="1300" spc="-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as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  <a:p>
                      <a:pPr marL="68580" marR="400050">
                        <a:lnSpc>
                          <a:spcPct val="114599"/>
                        </a:lnSpc>
                        <a:spcBef>
                          <a:spcPts val="10"/>
                        </a:spcBef>
                      </a:pP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chemotherapy</a:t>
                      </a:r>
                      <a:r>
                        <a:rPr sz="1300" spc="-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drugs: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pay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20%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coinsurance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  <a:p>
                      <a:pPr marL="68580" marR="307975">
                        <a:lnSpc>
                          <a:spcPct val="114999"/>
                        </a:lnSpc>
                        <a:spcBef>
                          <a:spcPts val="940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Other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Part</a:t>
                      </a:r>
                      <a:r>
                        <a:rPr sz="1300" spc="-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B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drugs</a:t>
                      </a:r>
                      <a:r>
                        <a:rPr sz="1300" spc="-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including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Allergy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injections:</a:t>
                      </a:r>
                      <a:r>
                        <a:rPr sz="13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3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pay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20%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coinsurance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342900">
                        <a:lnSpc>
                          <a:spcPts val="1560"/>
                        </a:lnSpc>
                        <a:spcBef>
                          <a:spcPts val="15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Prior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authorization</a:t>
                      </a:r>
                      <a:r>
                        <a:rPr sz="1300" spc="-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may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be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required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for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some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Part B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 Drugs.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1210">
                <a:tc>
                  <a:txBody>
                    <a:bodyPr/>
                    <a:lstStyle/>
                    <a:p>
                      <a:pPr marL="67945" marR="563880">
                        <a:lnSpc>
                          <a:spcPts val="168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Franklin Gothic Medium"/>
                          <a:cs typeface="Franklin Gothic Medium"/>
                        </a:rPr>
                        <a:t>Foot</a:t>
                      </a:r>
                      <a:r>
                        <a:rPr sz="14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dirty="0">
                          <a:latin typeface="Franklin Gothic Medium"/>
                          <a:cs typeface="Franklin Gothic Medium"/>
                        </a:rPr>
                        <a:t>Care</a:t>
                      </a:r>
                      <a:r>
                        <a:rPr sz="14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i="1" spc="-10" dirty="0">
                          <a:latin typeface="Franklin Gothic Medium"/>
                          <a:cs typeface="Franklin Gothic Medium"/>
                        </a:rPr>
                        <a:t>(podiatry services)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Foot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exams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3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routine</a:t>
                      </a:r>
                      <a:r>
                        <a:rPr sz="13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foot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care</a:t>
                      </a:r>
                      <a:r>
                        <a:rPr sz="13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treatment: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pay</a:t>
                      </a:r>
                      <a:r>
                        <a:rPr sz="13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$25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Foot</a:t>
                      </a:r>
                      <a:r>
                        <a:rPr sz="13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exams</a:t>
                      </a:r>
                      <a:r>
                        <a:rPr sz="13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3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routine</a:t>
                      </a:r>
                      <a:r>
                        <a:rPr sz="1300" spc="-6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foot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care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treatment:</a:t>
                      </a:r>
                      <a:r>
                        <a:rPr sz="13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3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pay</a:t>
                      </a:r>
                      <a:r>
                        <a:rPr sz="13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$40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20"/>
                        </a:lnSpc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Limitations</a:t>
                      </a:r>
                      <a:r>
                        <a:rPr sz="13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may</a:t>
                      </a:r>
                      <a:r>
                        <a:rPr sz="13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apply.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00"/>
              </a:spcBef>
            </a:pPr>
            <a:r>
              <a:rPr sz="3500" dirty="0"/>
              <a:t>Plan</a:t>
            </a:r>
            <a:r>
              <a:rPr sz="3500" spc="-75" dirty="0"/>
              <a:t> </a:t>
            </a:r>
            <a:r>
              <a:rPr sz="3500" dirty="0"/>
              <a:t>Information</a:t>
            </a:r>
            <a:r>
              <a:rPr sz="3500" spc="-60" dirty="0"/>
              <a:t> </a:t>
            </a:r>
            <a:r>
              <a:rPr spc="-10" dirty="0"/>
              <a:t>Cont.</a:t>
            </a:r>
            <a:endParaRPr sz="35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0"/>
              </a:lnSpc>
            </a:pPr>
            <a:r>
              <a:rPr dirty="0"/>
              <a:t>Experience</a:t>
            </a:r>
            <a:r>
              <a:rPr spc="20" dirty="0"/>
              <a:t> </a:t>
            </a:r>
            <a:r>
              <a:rPr dirty="0"/>
              <a:t>our</a:t>
            </a:r>
            <a:r>
              <a:rPr spc="55" dirty="0"/>
              <a:t> </a:t>
            </a:r>
            <a:r>
              <a:rPr dirty="0"/>
              <a:t>Medicare</a:t>
            </a:r>
            <a:r>
              <a:rPr spc="20" dirty="0"/>
              <a:t> </a:t>
            </a:r>
            <a:r>
              <a:rPr spc="-10" dirty="0"/>
              <a:t>Advantage.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93685" y="1688768"/>
          <a:ext cx="10485118" cy="4531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3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2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7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71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1985">
                <a:tc>
                  <a:txBody>
                    <a:bodyPr/>
                    <a:lstStyle/>
                    <a:p>
                      <a:pPr marL="690245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1800" spc="-10" dirty="0">
                          <a:latin typeface="Franklin Gothic Medium"/>
                          <a:cs typeface="Franklin Gothic Medium"/>
                        </a:rPr>
                        <a:t>Benefit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84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80415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HMO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Plan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84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ED47"/>
                    </a:solidFill>
                  </a:tcPr>
                </a:tc>
                <a:tc>
                  <a:txBody>
                    <a:bodyPr/>
                    <a:lstStyle/>
                    <a:p>
                      <a:pPr marL="748665" marR="205740" indent="-5384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Prime</a:t>
                      </a:r>
                      <a:r>
                        <a:rPr sz="18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Value</a:t>
                      </a:r>
                      <a:r>
                        <a:rPr sz="18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MA</a:t>
                      </a:r>
                      <a:r>
                        <a:rPr sz="1800" spc="-3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Only </a:t>
                      </a: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HMO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Plan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8730"/>
                    </a:solidFill>
                  </a:tcPr>
                </a:tc>
                <a:tc>
                  <a:txBody>
                    <a:bodyPr/>
                    <a:lstStyle/>
                    <a:p>
                      <a:pPr marL="577850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What</a:t>
                      </a:r>
                      <a:r>
                        <a:rPr sz="18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you</a:t>
                      </a:r>
                      <a:r>
                        <a:rPr sz="1800" spc="-3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should</a:t>
                      </a:r>
                      <a:r>
                        <a:rPr sz="18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know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84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175">
                <a:tc>
                  <a:txBody>
                    <a:bodyPr/>
                    <a:lstStyle/>
                    <a:p>
                      <a:pPr marL="67945">
                        <a:lnSpc>
                          <a:spcPts val="1635"/>
                        </a:lnSpc>
                      </a:pPr>
                      <a:r>
                        <a:rPr sz="1400" spc="-10" dirty="0">
                          <a:latin typeface="Franklin Gothic Medium"/>
                          <a:cs typeface="Franklin Gothic Medium"/>
                        </a:rPr>
                        <a:t>Comprehensive</a:t>
                      </a:r>
                      <a:r>
                        <a:rPr sz="1400" spc="3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10" dirty="0">
                          <a:latin typeface="Franklin Gothic Medium"/>
                          <a:cs typeface="Franklin Gothic Medium"/>
                        </a:rPr>
                        <a:t>Dental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Covered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up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$2,500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Covered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up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$1,000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Covered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through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Liberty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Dental.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Preventive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100%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  <a:p>
                      <a:pPr marL="67945" marR="74295">
                        <a:lnSpc>
                          <a:spcPct val="115399"/>
                        </a:lnSpc>
                        <a:spcBef>
                          <a:spcPts val="919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Basic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&amp;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Major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services: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Copay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per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service,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see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Dental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Schedule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of</a:t>
                      </a:r>
                      <a:r>
                        <a:rPr sz="13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Benefits</a:t>
                      </a:r>
                      <a:r>
                        <a:rPr sz="13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for</a:t>
                      </a:r>
                      <a:r>
                        <a:rPr sz="13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exact</a:t>
                      </a:r>
                      <a:r>
                        <a:rPr sz="13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copays.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110">
                <a:tc>
                  <a:txBody>
                    <a:bodyPr/>
                    <a:lstStyle/>
                    <a:p>
                      <a:pPr marL="67945">
                        <a:lnSpc>
                          <a:spcPts val="1635"/>
                        </a:lnSpc>
                      </a:pPr>
                      <a:r>
                        <a:rPr sz="1400" spc="-10" dirty="0">
                          <a:latin typeface="Franklin Gothic Medium"/>
                          <a:cs typeface="Franklin Gothic Medium"/>
                        </a:rPr>
                        <a:t>Transportation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MHHP</a:t>
                      </a:r>
                      <a:r>
                        <a:rPr sz="1300" spc="-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covers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20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one-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way</a:t>
                      </a:r>
                      <a:r>
                        <a:rPr sz="13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trips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20"/>
                        </a:lnSpc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Not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covered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760">
                <a:tc>
                  <a:txBody>
                    <a:bodyPr/>
                    <a:lstStyle/>
                    <a:p>
                      <a:pPr marL="67945">
                        <a:lnSpc>
                          <a:spcPts val="1635"/>
                        </a:lnSpc>
                      </a:pPr>
                      <a:r>
                        <a:rPr sz="1400" spc="-10" dirty="0">
                          <a:latin typeface="Franklin Gothic Medium"/>
                          <a:cs typeface="Franklin Gothic Medium"/>
                        </a:rPr>
                        <a:t>Meals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10</a:t>
                      </a:r>
                      <a:r>
                        <a:rPr sz="13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meals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post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discharge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of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inpatient</a:t>
                      </a:r>
                      <a:r>
                        <a:rPr sz="13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surgical</a:t>
                      </a:r>
                      <a:r>
                        <a:rPr sz="13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hospital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stay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10</a:t>
                      </a:r>
                      <a:r>
                        <a:rPr sz="13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meals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post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discharge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of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inpatient</a:t>
                      </a:r>
                      <a:r>
                        <a:rPr sz="13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surgical</a:t>
                      </a:r>
                      <a:r>
                        <a:rPr sz="13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hospital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stay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3520">
                <a:tc>
                  <a:txBody>
                    <a:bodyPr/>
                    <a:lstStyle/>
                    <a:p>
                      <a:pPr marL="67945">
                        <a:lnSpc>
                          <a:spcPts val="1635"/>
                        </a:lnSpc>
                      </a:pPr>
                      <a:r>
                        <a:rPr sz="1400" dirty="0">
                          <a:latin typeface="Franklin Gothic Medium"/>
                          <a:cs typeface="Franklin Gothic Medium"/>
                        </a:rPr>
                        <a:t>Flex</a:t>
                      </a:r>
                      <a:r>
                        <a:rPr sz="1400" spc="-3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20" dirty="0">
                          <a:latin typeface="Franklin Gothic Medium"/>
                          <a:cs typeface="Franklin Gothic Medium"/>
                        </a:rPr>
                        <a:t>Card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504825" indent="-635">
                        <a:lnSpc>
                          <a:spcPts val="1560"/>
                        </a:lnSpc>
                        <a:spcBef>
                          <a:spcPts val="10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$500/Vision,</a:t>
                      </a:r>
                      <a:r>
                        <a:rPr sz="1300" spc="-7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$500/Hearing Allowance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  <a:p>
                      <a:pPr marL="68580" marR="26670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OTC:</a:t>
                      </a:r>
                      <a:r>
                        <a:rPr sz="1300" spc="-6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$50/quarter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via</a:t>
                      </a:r>
                      <a:r>
                        <a:rPr sz="13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catalog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brick-and-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mortar</a:t>
                      </a:r>
                      <a:r>
                        <a:rPr sz="1300" spc="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pharmacy locations.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  <a:p>
                      <a:pPr marL="68580">
                        <a:lnSpc>
                          <a:spcPts val="1500"/>
                        </a:lnSpc>
                        <a:spcBef>
                          <a:spcPts val="1200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Groceries:</a:t>
                      </a:r>
                      <a:r>
                        <a:rPr sz="1300" spc="-7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$80/quarter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439420" indent="-635">
                        <a:lnSpc>
                          <a:spcPts val="1560"/>
                        </a:lnSpc>
                        <a:spcBef>
                          <a:spcPts val="15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$300/Vision,</a:t>
                      </a:r>
                      <a:r>
                        <a:rPr sz="1300" spc="-7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$600/Hearing Allowance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  <a:p>
                      <a:pPr marL="68580" marR="786130">
                        <a:lnSpc>
                          <a:spcPts val="2760"/>
                        </a:lnSpc>
                        <a:spcBef>
                          <a:spcPts val="240"/>
                        </a:spcBef>
                      </a:pP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OTC: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Not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Covered.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Groceries:</a:t>
                      </a:r>
                      <a:r>
                        <a:rPr sz="1300" spc="-6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$40/quarter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9716" y="1629670"/>
            <a:ext cx="87198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5" dirty="0">
                <a:solidFill>
                  <a:srgbClr val="FFFFFF"/>
                </a:solidFill>
              </a:rPr>
              <a:t>SUPPLEMENTAL</a:t>
            </a:r>
            <a:r>
              <a:rPr sz="4000" spc="-110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BENEFIT</a:t>
            </a:r>
            <a:r>
              <a:rPr sz="4000" spc="-114" dirty="0">
                <a:solidFill>
                  <a:srgbClr val="FFFFFF"/>
                </a:solidFill>
              </a:rPr>
              <a:t> </a:t>
            </a:r>
            <a:r>
              <a:rPr sz="4000" spc="-10" dirty="0">
                <a:solidFill>
                  <a:srgbClr val="FFFFFF"/>
                </a:solidFill>
              </a:rPr>
              <a:t>INFORMATION</a:t>
            </a:r>
            <a:endParaRPr sz="4000"/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461148"/>
            <a:ext cx="10306685" cy="3623945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191135" indent="-178435">
              <a:lnSpc>
                <a:spcPct val="100000"/>
              </a:lnSpc>
              <a:spcBef>
                <a:spcPts val="1395"/>
              </a:spcBef>
              <a:buFont typeface="Arial"/>
              <a:buChar char="•"/>
              <a:tabLst>
                <a:tab pos="191135" algn="l"/>
              </a:tabLst>
            </a:pPr>
            <a:r>
              <a:rPr sz="2000" dirty="0">
                <a:latin typeface="Franklin Gothic Book"/>
                <a:cs typeface="Franklin Gothic Book"/>
              </a:rPr>
              <a:t>Liberty</a:t>
            </a:r>
            <a:r>
              <a:rPr sz="2000" spc="-55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Dental</a:t>
            </a:r>
            <a:r>
              <a:rPr sz="2000" spc="-30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(5th</a:t>
            </a:r>
            <a:r>
              <a:rPr sz="2000" spc="-40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Year)</a:t>
            </a:r>
            <a:r>
              <a:rPr sz="2000" spc="-15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/</a:t>
            </a:r>
            <a:r>
              <a:rPr sz="2000" spc="-35" dirty="0">
                <a:latin typeface="Franklin Gothic Book"/>
                <a:cs typeface="Franklin Gothic Book"/>
              </a:rPr>
              <a:t> </a:t>
            </a:r>
            <a:r>
              <a:rPr sz="2000" spc="-25" dirty="0">
                <a:latin typeface="Franklin Gothic Book"/>
                <a:cs typeface="Franklin Gothic Book"/>
              </a:rPr>
              <a:t>PPO</a:t>
            </a:r>
            <a:endParaRPr sz="2000">
              <a:latin typeface="Franklin Gothic Book"/>
              <a:cs typeface="Franklin Gothic Book"/>
            </a:endParaRPr>
          </a:p>
          <a:p>
            <a:pPr marL="193675">
              <a:lnSpc>
                <a:spcPct val="100000"/>
              </a:lnSpc>
              <a:spcBef>
                <a:spcPts val="915"/>
              </a:spcBef>
            </a:pPr>
            <a:r>
              <a:rPr sz="1400" dirty="0">
                <a:latin typeface="Arial"/>
                <a:cs typeface="Arial"/>
              </a:rPr>
              <a:t>–</a:t>
            </a:r>
            <a:r>
              <a:rPr sz="1400" spc="225" dirty="0">
                <a:latin typeface="Arial"/>
                <a:cs typeface="Arial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Please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note:</a:t>
            </a:r>
            <a:r>
              <a:rPr sz="1400" spc="-1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out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of</a:t>
            </a:r>
            <a:r>
              <a:rPr sz="1400" spc="-1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network</a:t>
            </a:r>
            <a:r>
              <a:rPr sz="1400" spc="-4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services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must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be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paid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at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time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of</a:t>
            </a:r>
            <a:r>
              <a:rPr sz="1400" spc="-1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service</a:t>
            </a:r>
            <a:r>
              <a:rPr sz="1400" spc="-5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and</a:t>
            </a:r>
            <a:r>
              <a:rPr sz="1400" spc="-1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submitted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for</a:t>
            </a:r>
            <a:r>
              <a:rPr sz="1400" spc="-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reimbursement</a:t>
            </a:r>
            <a:r>
              <a:rPr sz="1400" spc="-4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via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claim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reimbursement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spc="-20" dirty="0">
                <a:latin typeface="Franklin Gothic Book"/>
                <a:cs typeface="Franklin Gothic Book"/>
              </a:rPr>
              <a:t>form</a:t>
            </a:r>
            <a:endParaRPr sz="1400">
              <a:latin typeface="Franklin Gothic Book"/>
              <a:cs typeface="Franklin Gothic Book"/>
            </a:endParaRPr>
          </a:p>
          <a:p>
            <a:pPr marL="191135" indent="-178435">
              <a:lnSpc>
                <a:spcPct val="100000"/>
              </a:lnSpc>
              <a:spcBef>
                <a:spcPts val="885"/>
              </a:spcBef>
              <a:buFont typeface="Arial"/>
              <a:buChar char="•"/>
              <a:tabLst>
                <a:tab pos="191135" algn="l"/>
              </a:tabLst>
            </a:pPr>
            <a:r>
              <a:rPr sz="2000" spc="-10" dirty="0">
                <a:latin typeface="Franklin Gothic Book"/>
                <a:cs typeface="Franklin Gothic Book"/>
              </a:rPr>
              <a:t>Preventive/comprehensive</a:t>
            </a:r>
            <a:r>
              <a:rPr sz="2000" spc="-80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included</a:t>
            </a:r>
            <a:endParaRPr sz="2000">
              <a:latin typeface="Franklin Gothic Book"/>
              <a:cs typeface="Franklin Gothic Book"/>
            </a:endParaRPr>
          </a:p>
          <a:p>
            <a:pPr marL="191135" indent="-178435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191135" algn="l"/>
              </a:tabLst>
            </a:pPr>
            <a:r>
              <a:rPr sz="2000" dirty="0">
                <a:latin typeface="Franklin Gothic Book"/>
                <a:cs typeface="Franklin Gothic Book"/>
              </a:rPr>
              <a:t>Co-pays</a:t>
            </a:r>
            <a:r>
              <a:rPr sz="2000" spc="-50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for</a:t>
            </a:r>
            <a:r>
              <a:rPr sz="2000" spc="-45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each</a:t>
            </a:r>
            <a:r>
              <a:rPr sz="2000" spc="-35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service</a:t>
            </a:r>
            <a:r>
              <a:rPr sz="2000" spc="-30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for</a:t>
            </a:r>
            <a:r>
              <a:rPr sz="2000" spc="-45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member</a:t>
            </a:r>
            <a:r>
              <a:rPr sz="2000" spc="-70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clarity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025"/>
              </a:spcBef>
              <a:buFont typeface="Arial"/>
              <a:buChar char="•"/>
            </a:pPr>
            <a:endParaRPr sz="2000">
              <a:latin typeface="Franklin Gothic Book"/>
              <a:cs typeface="Franklin Gothic Book"/>
            </a:endParaRPr>
          </a:p>
          <a:p>
            <a:pPr marL="14414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001F5F"/>
                </a:solidFill>
                <a:latin typeface="Franklin Gothic Book"/>
                <a:cs typeface="Franklin Gothic Book"/>
              </a:rPr>
              <a:t>Helpful</a:t>
            </a:r>
            <a:r>
              <a:rPr sz="2000" spc="-35" dirty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001F5F"/>
                </a:solidFill>
                <a:latin typeface="Franklin Gothic Book"/>
                <a:cs typeface="Franklin Gothic Book"/>
              </a:rPr>
              <a:t>Member</a:t>
            </a:r>
            <a:r>
              <a:rPr sz="2000" spc="-45" dirty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Franklin Gothic Book"/>
                <a:cs typeface="Franklin Gothic Book"/>
              </a:rPr>
              <a:t>Information:</a:t>
            </a:r>
            <a:endParaRPr sz="2000">
              <a:latin typeface="Franklin Gothic Book"/>
              <a:cs typeface="Franklin Gothic Book"/>
            </a:endParaRPr>
          </a:p>
          <a:p>
            <a:pPr marL="487045" marR="334645" lvl="1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87045" algn="l"/>
              </a:tabLst>
            </a:pP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Liberty</a:t>
            </a:r>
            <a:r>
              <a:rPr sz="1700" spc="-5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has</a:t>
            </a:r>
            <a:r>
              <a:rPr sz="1700" spc="-4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an</a:t>
            </a:r>
            <a:r>
              <a:rPr sz="1700" spc="-1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excellent</a:t>
            </a:r>
            <a:r>
              <a:rPr sz="1700" spc="-4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network</a:t>
            </a:r>
            <a:r>
              <a:rPr sz="1700" spc="-3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in</a:t>
            </a:r>
            <a:r>
              <a:rPr sz="1700" spc="-2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the</a:t>
            </a:r>
            <a:r>
              <a:rPr sz="1700" spc="-4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Houston</a:t>
            </a:r>
            <a:r>
              <a:rPr sz="1700" spc="-2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area,</a:t>
            </a:r>
            <a:r>
              <a:rPr sz="1700" spc="-3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and</a:t>
            </a:r>
            <a:r>
              <a:rPr sz="1700" spc="-2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members</a:t>
            </a:r>
            <a:r>
              <a:rPr sz="1700" spc="-4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can</a:t>
            </a:r>
            <a:r>
              <a:rPr sz="1700" spc="-2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find</a:t>
            </a:r>
            <a:r>
              <a:rPr sz="1700" spc="-4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a</a:t>
            </a:r>
            <a:r>
              <a:rPr sz="1700" spc="-1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provider</a:t>
            </a:r>
            <a:r>
              <a:rPr sz="1700" spc="-4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by</a:t>
            </a:r>
            <a:r>
              <a:rPr sz="1700" spc="-2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calling</a:t>
            </a:r>
            <a:r>
              <a:rPr sz="1700" spc="-5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Liberty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at:</a:t>
            </a:r>
            <a:r>
              <a:rPr sz="1700" spc="-2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spc="-35" dirty="0">
                <a:solidFill>
                  <a:srgbClr val="0D0D0D"/>
                </a:solidFill>
                <a:latin typeface="Franklin Gothic Book"/>
                <a:cs typeface="Franklin Gothic Book"/>
              </a:rPr>
              <a:t>866.674.0114</a:t>
            </a:r>
            <a:r>
              <a:rPr sz="1700" spc="-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(TTY:</a:t>
            </a:r>
            <a:r>
              <a:rPr sz="1700" spc="-4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877.855.8039).</a:t>
            </a:r>
            <a:endParaRPr sz="1700">
              <a:latin typeface="Franklin Gothic Book"/>
              <a:cs typeface="Franklin Gothic Book"/>
            </a:endParaRPr>
          </a:p>
          <a:p>
            <a:pPr marL="487045" marR="2076450" lvl="1" indent="-343535">
              <a:lnSpc>
                <a:spcPct val="100000"/>
              </a:lnSpc>
              <a:buFont typeface="Arial"/>
              <a:buChar char="•"/>
              <a:tabLst>
                <a:tab pos="1058545" algn="l"/>
              </a:tabLst>
            </a:pP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Or,</a:t>
            </a:r>
            <a:r>
              <a:rPr sz="1700" spc="-2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the</a:t>
            </a:r>
            <a:r>
              <a:rPr sz="1700" spc="-4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member</a:t>
            </a:r>
            <a:r>
              <a:rPr sz="1700" spc="-3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can</a:t>
            </a:r>
            <a:r>
              <a:rPr sz="1700" spc="-2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visit</a:t>
            </a:r>
            <a:r>
              <a:rPr sz="1700" spc="-5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the</a:t>
            </a:r>
            <a:r>
              <a:rPr sz="1700" spc="-2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Liberty</a:t>
            </a:r>
            <a:r>
              <a:rPr sz="1700" spc="-4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website</a:t>
            </a:r>
            <a:r>
              <a:rPr sz="1700" spc="-5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spc="-25" dirty="0">
                <a:solidFill>
                  <a:srgbClr val="0D0D0D"/>
                </a:solidFill>
                <a:latin typeface="Franklin Gothic Book"/>
                <a:cs typeface="Franklin Gothic Book"/>
              </a:rPr>
              <a:t>at: 	</a:t>
            </a:r>
            <a:r>
              <a:rPr sz="1700" u="sng" spc="-1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Franklin Gothic Book"/>
                <a:cs typeface="Franklin Gothic Book"/>
                <a:hlinkClick r:id="rId2"/>
              </a:rPr>
              <a:t>https://client.libertydentalplan.com/MemorialHermannMedicare/FindADentist</a:t>
            </a:r>
            <a:endParaRPr sz="17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0"/>
              </a:lnSpc>
            </a:pPr>
            <a:r>
              <a:rPr dirty="0"/>
              <a:t>Experience</a:t>
            </a:r>
            <a:r>
              <a:rPr spc="20" dirty="0"/>
              <a:t> </a:t>
            </a:r>
            <a:r>
              <a:rPr dirty="0"/>
              <a:t>our</a:t>
            </a:r>
            <a:r>
              <a:rPr spc="55" dirty="0"/>
              <a:t> </a:t>
            </a:r>
            <a:r>
              <a:rPr dirty="0"/>
              <a:t>Medicare</a:t>
            </a:r>
            <a:r>
              <a:rPr spc="20" dirty="0"/>
              <a:t> </a:t>
            </a:r>
            <a:r>
              <a:rPr spc="-10" dirty="0"/>
              <a:t>Advantage.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7741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Dental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588109"/>
            <a:ext cx="5084445" cy="102489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91135" indent="-178435">
              <a:lnSpc>
                <a:spcPct val="100000"/>
              </a:lnSpc>
              <a:spcBef>
                <a:spcPts val="400"/>
              </a:spcBef>
              <a:buClr>
                <a:srgbClr val="0D0D0D"/>
              </a:buClr>
              <a:buFont typeface="Arial"/>
              <a:buChar char="•"/>
              <a:tabLst>
                <a:tab pos="191135" algn="l"/>
              </a:tabLst>
            </a:pPr>
            <a:r>
              <a:rPr sz="2000" dirty="0">
                <a:solidFill>
                  <a:srgbClr val="0D0D0D"/>
                </a:solidFill>
                <a:latin typeface="Franklin Gothic Book"/>
                <a:cs typeface="Franklin Gothic Book"/>
              </a:rPr>
              <a:t>Increased</a:t>
            </a:r>
            <a:r>
              <a:rPr sz="2000" spc="-6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0D0D0D"/>
                </a:solidFill>
                <a:latin typeface="Franklin Gothic Book"/>
                <a:cs typeface="Franklin Gothic Book"/>
              </a:rPr>
              <a:t>need</a:t>
            </a:r>
            <a:r>
              <a:rPr sz="2000" spc="-5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0D0D0D"/>
                </a:solidFill>
                <a:latin typeface="Franklin Gothic Book"/>
                <a:cs typeface="Franklin Gothic Book"/>
              </a:rPr>
              <a:t>as</a:t>
            </a:r>
            <a:r>
              <a:rPr sz="2000" spc="-3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0D0D0D"/>
                </a:solidFill>
                <a:latin typeface="Franklin Gothic Book"/>
                <a:cs typeface="Franklin Gothic Book"/>
              </a:rPr>
              <a:t>Houston</a:t>
            </a:r>
            <a:r>
              <a:rPr sz="2000" spc="-4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grows</a:t>
            </a:r>
            <a:endParaRPr sz="2000">
              <a:latin typeface="Franklin Gothic Book"/>
              <a:cs typeface="Franklin Gothic Book"/>
            </a:endParaRPr>
          </a:p>
          <a:p>
            <a:pPr marL="191135" indent="-17843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91135" algn="l"/>
              </a:tabLst>
            </a:pPr>
            <a:r>
              <a:rPr sz="2000" dirty="0">
                <a:solidFill>
                  <a:srgbClr val="0D0D0D"/>
                </a:solidFill>
                <a:latin typeface="Franklin Gothic Book"/>
                <a:cs typeface="Franklin Gothic Book"/>
              </a:rPr>
              <a:t>20</a:t>
            </a:r>
            <a:r>
              <a:rPr sz="2000" spc="-3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0D0D0D"/>
                </a:solidFill>
                <a:latin typeface="Franklin Gothic Book"/>
                <a:cs typeface="Franklin Gothic Book"/>
              </a:rPr>
              <a:t>trips</a:t>
            </a:r>
            <a:r>
              <a:rPr sz="20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0D0D0D"/>
                </a:solidFill>
                <a:latin typeface="Franklin Gothic Book"/>
                <a:cs typeface="Franklin Gothic Book"/>
              </a:rPr>
              <a:t>for</a:t>
            </a:r>
            <a:r>
              <a:rPr sz="2000" spc="-3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0D0D0D"/>
                </a:solidFill>
                <a:latin typeface="Franklin Gothic Book"/>
                <a:cs typeface="Franklin Gothic Book"/>
              </a:rPr>
              <a:t>the</a:t>
            </a:r>
            <a:r>
              <a:rPr sz="2000" spc="-3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0D0D0D"/>
                </a:solidFill>
                <a:latin typeface="Franklin Gothic Book"/>
                <a:cs typeface="Franklin Gothic Book"/>
              </a:rPr>
              <a:t>base</a:t>
            </a:r>
            <a:r>
              <a:rPr sz="2000" spc="-3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0D0D0D"/>
                </a:solidFill>
                <a:latin typeface="Franklin Gothic Book"/>
                <a:cs typeface="Franklin Gothic Book"/>
              </a:rPr>
              <a:t>(HMO)</a:t>
            </a:r>
            <a:r>
              <a:rPr sz="2000" spc="-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000" spc="-20" dirty="0">
                <a:solidFill>
                  <a:srgbClr val="0D0D0D"/>
                </a:solidFill>
                <a:latin typeface="Franklin Gothic Book"/>
                <a:cs typeface="Franklin Gothic Book"/>
              </a:rPr>
              <a:t>plan</a:t>
            </a:r>
            <a:endParaRPr sz="2000">
              <a:latin typeface="Franklin Gothic Book"/>
              <a:cs typeface="Franklin Gothic Book"/>
            </a:endParaRPr>
          </a:p>
          <a:p>
            <a:pPr marL="193675">
              <a:lnSpc>
                <a:spcPct val="100000"/>
              </a:lnSpc>
              <a:spcBef>
                <a:spcPts val="305"/>
              </a:spcBef>
            </a:pPr>
            <a:r>
              <a:rPr sz="1800" dirty="0">
                <a:solidFill>
                  <a:srgbClr val="0D0D0D"/>
                </a:solidFill>
                <a:latin typeface="Arial"/>
                <a:cs typeface="Arial"/>
              </a:rPr>
              <a:t>–</a:t>
            </a:r>
            <a:r>
              <a:rPr sz="1800" spc="-12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D0D0D"/>
                </a:solidFill>
                <a:latin typeface="Franklin Gothic Book"/>
                <a:cs typeface="Franklin Gothic Book"/>
              </a:rPr>
              <a:t>No</a:t>
            </a:r>
            <a:r>
              <a:rPr sz="1800" spc="-4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Transportation</a:t>
            </a:r>
            <a:r>
              <a:rPr sz="1800" spc="-3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0D0D0D"/>
                </a:solidFill>
                <a:latin typeface="Franklin Gothic Book"/>
                <a:cs typeface="Franklin Gothic Book"/>
              </a:rPr>
              <a:t>for</a:t>
            </a:r>
            <a:r>
              <a:rPr sz="1800" spc="-5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0D0D0D"/>
                </a:solidFill>
                <a:latin typeface="Franklin Gothic Book"/>
                <a:cs typeface="Franklin Gothic Book"/>
              </a:rPr>
              <a:t>MA-Only</a:t>
            </a:r>
            <a:r>
              <a:rPr sz="1800" spc="-4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0D0D0D"/>
                </a:solidFill>
                <a:latin typeface="Franklin Gothic Book"/>
                <a:cs typeface="Franklin Gothic Book"/>
              </a:rPr>
              <a:t>(Prime</a:t>
            </a:r>
            <a:r>
              <a:rPr sz="1800" spc="-5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0D0D0D"/>
                </a:solidFill>
                <a:latin typeface="Franklin Gothic Book"/>
                <a:cs typeface="Franklin Gothic Book"/>
              </a:rPr>
              <a:t>Value)</a:t>
            </a:r>
            <a:r>
              <a:rPr sz="1800" spc="-2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800" spc="-20" dirty="0">
                <a:solidFill>
                  <a:srgbClr val="0D0D0D"/>
                </a:solidFill>
                <a:latin typeface="Franklin Gothic Book"/>
                <a:cs typeface="Franklin Gothic Book"/>
              </a:rPr>
              <a:t>plan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0"/>
              </a:lnSpc>
            </a:pPr>
            <a:r>
              <a:rPr dirty="0"/>
              <a:t>Experience</a:t>
            </a:r>
            <a:r>
              <a:rPr spc="20" dirty="0"/>
              <a:t> </a:t>
            </a:r>
            <a:r>
              <a:rPr dirty="0"/>
              <a:t>our</a:t>
            </a:r>
            <a:r>
              <a:rPr spc="55" dirty="0"/>
              <a:t> </a:t>
            </a:r>
            <a:r>
              <a:rPr dirty="0"/>
              <a:t>Medicare</a:t>
            </a:r>
            <a:r>
              <a:rPr spc="20" dirty="0"/>
              <a:t> </a:t>
            </a:r>
            <a:r>
              <a:rPr spc="-10" dirty="0"/>
              <a:t>Advantage.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6725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Transportation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3031" y="3493047"/>
            <a:ext cx="10333990" cy="153225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0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Helpful</a:t>
            </a:r>
            <a:r>
              <a:rPr sz="2000" spc="-3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Member</a:t>
            </a:r>
            <a:r>
              <a:rPr sz="2000" spc="-3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Information:</a:t>
            </a:r>
            <a:endParaRPr sz="2000">
              <a:latin typeface="Franklin Gothic Medium"/>
              <a:cs typeface="Franklin Gothic Medium"/>
            </a:endParaRPr>
          </a:p>
          <a:p>
            <a:pPr marL="299085" marR="433705" indent="-2870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</a:tabLst>
            </a:pP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Members</a:t>
            </a:r>
            <a:r>
              <a:rPr sz="1700" spc="-5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can</a:t>
            </a:r>
            <a:r>
              <a:rPr sz="1700" spc="-3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call</a:t>
            </a:r>
            <a:r>
              <a:rPr sz="1700" spc="-4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Modivcare</a:t>
            </a:r>
            <a:r>
              <a:rPr sz="1700" spc="-5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directly</a:t>
            </a:r>
            <a:r>
              <a:rPr sz="1700" spc="-6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to</a:t>
            </a:r>
            <a:r>
              <a:rPr sz="1700" spc="-3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reserve</a:t>
            </a:r>
            <a:r>
              <a:rPr sz="1700" spc="-6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a</a:t>
            </a:r>
            <a:r>
              <a:rPr sz="1700" spc="-2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ride</a:t>
            </a:r>
            <a:r>
              <a:rPr sz="1700" spc="-4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(recommend</a:t>
            </a:r>
            <a:r>
              <a:rPr sz="1700" spc="-5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three</a:t>
            </a:r>
            <a:r>
              <a:rPr sz="1700" spc="-5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days</a:t>
            </a:r>
            <a:r>
              <a:rPr sz="1700" spc="-3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in</a:t>
            </a:r>
            <a:r>
              <a:rPr sz="1700" spc="-4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advance</a:t>
            </a:r>
            <a:r>
              <a:rPr sz="1700" spc="-3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when</a:t>
            </a:r>
            <a:r>
              <a:rPr sz="1700" spc="-4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possible): 855.330.9138</a:t>
            </a:r>
            <a:endParaRPr sz="1700">
              <a:latin typeface="Franklin Gothic Book"/>
              <a:cs typeface="Franklin Gothic Book"/>
            </a:endParaRPr>
          </a:p>
          <a:p>
            <a:pPr marL="298450" marR="5080" indent="-286385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Or,</a:t>
            </a:r>
            <a:r>
              <a:rPr sz="1700" spc="-2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visit</a:t>
            </a:r>
            <a:r>
              <a:rPr sz="1700" spc="-5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their</a:t>
            </a:r>
            <a:r>
              <a:rPr sz="1700" spc="-5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website</a:t>
            </a:r>
            <a:r>
              <a:rPr sz="1700" spc="-5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at</a:t>
            </a:r>
            <a:r>
              <a:rPr sz="1700" spc="-1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spc="-10" dirty="0">
                <a:solidFill>
                  <a:srgbClr val="0D0D0D"/>
                </a:solidFill>
                <a:latin typeface="Franklin Gothic Book"/>
                <a:cs typeface="Franklin Gothic Book"/>
                <a:hlinkClick r:id="rId2"/>
              </a:rPr>
              <a:t>www.mymodivcare.com</a:t>
            </a:r>
            <a:r>
              <a:rPr sz="1700" spc="-6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and</a:t>
            </a:r>
            <a:r>
              <a:rPr sz="1700" spc="-3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click</a:t>
            </a:r>
            <a:r>
              <a:rPr sz="1700" spc="-6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“Book</a:t>
            </a:r>
            <a:r>
              <a:rPr sz="1700" spc="-3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a</a:t>
            </a:r>
            <a:r>
              <a:rPr sz="1700" spc="-3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Ride.”</a:t>
            </a:r>
            <a:r>
              <a:rPr sz="1700" spc="-4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Member</a:t>
            </a:r>
            <a:r>
              <a:rPr sz="1700" spc="38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will</a:t>
            </a:r>
            <a:r>
              <a:rPr sz="1700" spc="-6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be</a:t>
            </a:r>
            <a:r>
              <a:rPr sz="1700" spc="-1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instructed</a:t>
            </a:r>
            <a:r>
              <a:rPr sz="1700" spc="-6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to</a:t>
            </a:r>
            <a:r>
              <a:rPr sz="1700" spc="-2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set</a:t>
            </a:r>
            <a:r>
              <a:rPr sz="1700" spc="-3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up</a:t>
            </a:r>
            <a:r>
              <a:rPr sz="1700" spc="-2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spc="-50" dirty="0">
                <a:solidFill>
                  <a:srgbClr val="0D0D0D"/>
                </a:solidFill>
                <a:latin typeface="Franklin Gothic Book"/>
                <a:cs typeface="Franklin Gothic Book"/>
              </a:rPr>
              <a:t>a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username</a:t>
            </a:r>
            <a:r>
              <a:rPr sz="1700" spc="-2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and</a:t>
            </a:r>
            <a:r>
              <a:rPr sz="1700" spc="-3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password,</a:t>
            </a:r>
            <a:r>
              <a:rPr sz="1700" spc="-3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which</a:t>
            </a:r>
            <a:r>
              <a:rPr sz="1700" spc="-6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can</a:t>
            </a:r>
            <a:r>
              <a:rPr sz="1700" spc="-2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be</a:t>
            </a:r>
            <a:r>
              <a:rPr sz="17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used</a:t>
            </a:r>
            <a:r>
              <a:rPr sz="1700" spc="-3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to</a:t>
            </a:r>
            <a:r>
              <a:rPr sz="1700" spc="-2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quickly</a:t>
            </a:r>
            <a:r>
              <a:rPr sz="1700" spc="-6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log-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in</a:t>
            </a:r>
            <a:r>
              <a:rPr sz="1700" spc="-4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and</a:t>
            </a:r>
            <a:r>
              <a:rPr sz="1700" spc="-3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book</a:t>
            </a:r>
            <a:r>
              <a:rPr sz="1700" spc="-3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future</a:t>
            </a:r>
            <a:r>
              <a:rPr sz="1700" spc="-2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trips.</a:t>
            </a:r>
            <a:endParaRPr sz="17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031" y="1558668"/>
            <a:ext cx="7743825" cy="86360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93040" indent="-180340">
              <a:lnSpc>
                <a:spcPct val="100000"/>
              </a:lnSpc>
              <a:spcBef>
                <a:spcPts val="1000"/>
              </a:spcBef>
              <a:buClr>
                <a:srgbClr val="0D0D0D"/>
              </a:buClr>
              <a:buFont typeface="Arial"/>
              <a:buChar char="•"/>
              <a:tabLst>
                <a:tab pos="193040" algn="l"/>
              </a:tabLst>
            </a:pPr>
            <a:r>
              <a:rPr sz="2000" dirty="0">
                <a:solidFill>
                  <a:srgbClr val="0D0D0D"/>
                </a:solidFill>
                <a:latin typeface="Franklin Gothic Book"/>
                <a:cs typeface="Franklin Gothic Book"/>
              </a:rPr>
              <a:t>10</a:t>
            </a:r>
            <a:r>
              <a:rPr sz="2000" spc="-4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0D0D0D"/>
                </a:solidFill>
                <a:latin typeface="Franklin Gothic Book"/>
                <a:cs typeface="Franklin Gothic Book"/>
              </a:rPr>
              <a:t>prepared</a:t>
            </a:r>
            <a:r>
              <a:rPr sz="2000" spc="-5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0D0D0D"/>
                </a:solidFill>
                <a:latin typeface="Franklin Gothic Book"/>
                <a:cs typeface="Franklin Gothic Book"/>
              </a:rPr>
              <a:t>meals</a:t>
            </a:r>
            <a:r>
              <a:rPr sz="2000" spc="-4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0D0D0D"/>
                </a:solidFill>
                <a:latin typeface="Franklin Gothic Book"/>
                <a:cs typeface="Franklin Gothic Book"/>
              </a:rPr>
              <a:t>delivered</a:t>
            </a:r>
            <a:r>
              <a:rPr sz="2000" spc="-4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0D0D0D"/>
                </a:solidFill>
                <a:latin typeface="Franklin Gothic Book"/>
                <a:cs typeface="Franklin Gothic Book"/>
              </a:rPr>
              <a:t>to</a:t>
            </a:r>
            <a:r>
              <a:rPr sz="2000" spc="-3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0D0D0D"/>
                </a:solidFill>
                <a:latin typeface="Franklin Gothic Book"/>
                <a:cs typeface="Franklin Gothic Book"/>
              </a:rPr>
              <a:t>member</a:t>
            </a:r>
            <a:r>
              <a:rPr sz="2000" spc="-6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0D0D0D"/>
                </a:solidFill>
                <a:latin typeface="Franklin Gothic Book"/>
                <a:cs typeface="Franklin Gothic Book"/>
              </a:rPr>
              <a:t>post</a:t>
            </a:r>
            <a:r>
              <a:rPr sz="2000" spc="-5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in-</a:t>
            </a:r>
            <a:r>
              <a:rPr sz="2000" dirty="0">
                <a:solidFill>
                  <a:srgbClr val="0D0D0D"/>
                </a:solidFill>
                <a:latin typeface="Franklin Gothic Book"/>
                <a:cs typeface="Franklin Gothic Book"/>
              </a:rPr>
              <a:t>patient</a:t>
            </a:r>
            <a:r>
              <a:rPr sz="2000" spc="-4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hospitalization</a:t>
            </a:r>
            <a:endParaRPr sz="2000">
              <a:latin typeface="Franklin Gothic Book"/>
              <a:cs typeface="Franklin Gothic Book"/>
            </a:endParaRPr>
          </a:p>
          <a:p>
            <a:pPr marL="193040" indent="-18034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193040" algn="l"/>
              </a:tabLst>
            </a:pPr>
            <a:r>
              <a:rPr sz="20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Available</a:t>
            </a:r>
            <a:r>
              <a:rPr sz="2000" spc="-1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0D0D0D"/>
                </a:solidFill>
                <a:latin typeface="Franklin Gothic Book"/>
                <a:cs typeface="Franklin Gothic Book"/>
              </a:rPr>
              <a:t>on</a:t>
            </a:r>
            <a:r>
              <a:rPr sz="2000" spc="-4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0D0D0D"/>
                </a:solidFill>
                <a:latin typeface="Franklin Gothic Book"/>
                <a:cs typeface="Franklin Gothic Book"/>
              </a:rPr>
              <a:t>all</a:t>
            </a:r>
            <a:r>
              <a:rPr sz="2000" spc="-2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000" spc="-20" dirty="0">
                <a:solidFill>
                  <a:srgbClr val="0D0D0D"/>
                </a:solidFill>
                <a:latin typeface="Franklin Gothic Book"/>
                <a:cs typeface="Franklin Gothic Book"/>
              </a:rPr>
              <a:t>plans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0"/>
              </a:lnSpc>
            </a:pPr>
            <a:r>
              <a:rPr dirty="0"/>
              <a:t>Experience</a:t>
            </a:r>
            <a:r>
              <a:rPr spc="20" dirty="0"/>
              <a:t> </a:t>
            </a:r>
            <a:r>
              <a:rPr dirty="0"/>
              <a:t>our</a:t>
            </a:r>
            <a:r>
              <a:rPr spc="55" dirty="0"/>
              <a:t> </a:t>
            </a:r>
            <a:r>
              <a:rPr dirty="0"/>
              <a:t>Medicare</a:t>
            </a:r>
            <a:r>
              <a:rPr spc="20" dirty="0"/>
              <a:t> </a:t>
            </a:r>
            <a:r>
              <a:rPr spc="-10" dirty="0"/>
              <a:t>Advantage.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5297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Meals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3031" y="3159720"/>
            <a:ext cx="10480040" cy="179133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0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Helpful</a:t>
            </a:r>
            <a:r>
              <a:rPr sz="2000" spc="-3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Member</a:t>
            </a:r>
            <a:r>
              <a:rPr sz="2000" spc="-3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Information:</a:t>
            </a:r>
            <a:endParaRPr sz="2000">
              <a:latin typeface="Franklin Gothic Medium"/>
              <a:cs typeface="Franklin Gothic Medium"/>
            </a:endParaRPr>
          </a:p>
          <a:p>
            <a:pPr marL="299085" marR="755015" indent="-2870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</a:tabLst>
            </a:pP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If</a:t>
            </a:r>
            <a:r>
              <a:rPr sz="1700" spc="-2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the</a:t>
            </a:r>
            <a:r>
              <a:rPr sz="1700" spc="-4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member</a:t>
            </a:r>
            <a:r>
              <a:rPr sz="1700" spc="-4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is</a:t>
            </a:r>
            <a:r>
              <a:rPr sz="1700" spc="-2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working</a:t>
            </a:r>
            <a:r>
              <a:rPr sz="1700" spc="-4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with</a:t>
            </a:r>
            <a:r>
              <a:rPr sz="1700" spc="-5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a</a:t>
            </a:r>
            <a:r>
              <a:rPr sz="1700" spc="-2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Case</a:t>
            </a:r>
            <a:r>
              <a:rPr sz="1700" spc="-3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Manager</a:t>
            </a:r>
            <a:r>
              <a:rPr sz="1700" spc="-3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already,</a:t>
            </a:r>
            <a:r>
              <a:rPr sz="1700" spc="-4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the</a:t>
            </a:r>
            <a:r>
              <a:rPr sz="1700" spc="-4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Case</a:t>
            </a:r>
            <a:r>
              <a:rPr sz="1700" spc="-3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Manager</a:t>
            </a:r>
            <a:r>
              <a:rPr sz="1700" spc="-2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can</a:t>
            </a:r>
            <a:r>
              <a:rPr sz="1700" spc="-3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order</a:t>
            </a:r>
            <a:r>
              <a:rPr sz="1700" spc="-3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the</a:t>
            </a:r>
            <a:r>
              <a:rPr sz="1700" spc="-4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meals</a:t>
            </a:r>
            <a:r>
              <a:rPr sz="1700" spc="-4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after</a:t>
            </a:r>
            <a:r>
              <a:rPr sz="1700" spc="-4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spc="-25" dirty="0">
                <a:solidFill>
                  <a:srgbClr val="0D0D0D"/>
                </a:solidFill>
                <a:latin typeface="Franklin Gothic Book"/>
                <a:cs typeface="Franklin Gothic Book"/>
              </a:rPr>
              <a:t>the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member</a:t>
            </a:r>
            <a:r>
              <a:rPr sz="1700" spc="-5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has</a:t>
            </a:r>
            <a:r>
              <a:rPr sz="1700" spc="-3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been</a:t>
            </a:r>
            <a:r>
              <a:rPr sz="1700" spc="-3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discharged.</a:t>
            </a:r>
            <a:endParaRPr sz="1700">
              <a:latin typeface="Franklin Gothic Book"/>
              <a:cs typeface="Franklin Gothic Book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The</a:t>
            </a:r>
            <a:r>
              <a:rPr sz="1700" spc="-5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Member</a:t>
            </a:r>
            <a:r>
              <a:rPr sz="1700" spc="-3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also</a:t>
            </a:r>
            <a:r>
              <a:rPr sz="1700" spc="-4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has</a:t>
            </a:r>
            <a:r>
              <a:rPr sz="1700" spc="-4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up</a:t>
            </a:r>
            <a:r>
              <a:rPr sz="1700" spc="-2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to</a:t>
            </a:r>
            <a:r>
              <a:rPr sz="1700" spc="-3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14</a:t>
            </a:r>
            <a:r>
              <a:rPr sz="1700" spc="-3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days</a:t>
            </a:r>
            <a:r>
              <a:rPr sz="1700" spc="-4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post</a:t>
            </a:r>
            <a:r>
              <a:rPr sz="1700" spc="-3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discharge</a:t>
            </a:r>
            <a:r>
              <a:rPr sz="1700" spc="-5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to</a:t>
            </a:r>
            <a:r>
              <a:rPr sz="1700" spc="-3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order</a:t>
            </a:r>
            <a:r>
              <a:rPr sz="1700" spc="-3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the</a:t>
            </a:r>
            <a:r>
              <a:rPr sz="1700" spc="-4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meals</a:t>
            </a:r>
            <a:r>
              <a:rPr sz="1700" spc="-5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themselves</a:t>
            </a:r>
            <a:r>
              <a:rPr sz="1700" spc="-6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by</a:t>
            </a:r>
            <a:r>
              <a:rPr sz="1700" spc="-3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calling</a:t>
            </a:r>
            <a:r>
              <a:rPr sz="1700" spc="-5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Memorial</a:t>
            </a:r>
            <a:r>
              <a:rPr sz="1700" spc="-5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Hermann Customer</a:t>
            </a:r>
            <a:r>
              <a:rPr sz="1700" spc="-4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Service</a:t>
            </a:r>
            <a:r>
              <a:rPr sz="1700" spc="-5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at:</a:t>
            </a:r>
            <a:r>
              <a:rPr sz="1700" spc="-2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855.645.8448</a:t>
            </a:r>
            <a:r>
              <a:rPr sz="1700" spc="-1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(TTY:</a:t>
            </a:r>
            <a:r>
              <a:rPr sz="1700" spc="-3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711).</a:t>
            </a:r>
            <a:endParaRPr sz="1700">
              <a:latin typeface="Franklin Gothic Book"/>
              <a:cs typeface="Franklin Gothic Book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Meals</a:t>
            </a:r>
            <a:r>
              <a:rPr sz="1700" spc="-5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typically</a:t>
            </a:r>
            <a:r>
              <a:rPr sz="1700" spc="-6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arrive</a:t>
            </a:r>
            <a:r>
              <a:rPr sz="1700" spc="-5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in</a:t>
            </a:r>
            <a:r>
              <a:rPr sz="1700" spc="-3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2-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3</a:t>
            </a:r>
            <a:r>
              <a:rPr sz="1700" spc="-3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days</a:t>
            </a:r>
            <a:r>
              <a:rPr sz="1700" spc="-3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and</a:t>
            </a:r>
            <a:r>
              <a:rPr sz="1700" spc="-4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can</a:t>
            </a:r>
            <a:r>
              <a:rPr sz="1700" spc="-3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be</a:t>
            </a:r>
            <a:r>
              <a:rPr sz="1700" spc="-2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refrigerated</a:t>
            </a:r>
            <a:r>
              <a:rPr sz="1700" spc="-6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for</a:t>
            </a:r>
            <a:r>
              <a:rPr sz="1700" spc="-3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up</a:t>
            </a:r>
            <a:r>
              <a:rPr sz="1700" spc="-3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to</a:t>
            </a:r>
            <a:r>
              <a:rPr sz="1700" spc="-3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two</a:t>
            </a:r>
            <a:r>
              <a:rPr sz="1700" spc="-3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weeks.</a:t>
            </a:r>
            <a:endParaRPr sz="17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1248" rIns="0" bIns="0" rtlCol="0">
            <a:spAutoFit/>
          </a:bodyPr>
          <a:lstStyle/>
          <a:p>
            <a:pPr marL="415925">
              <a:lnSpc>
                <a:spcPct val="100000"/>
              </a:lnSpc>
              <a:spcBef>
                <a:spcPts val="95"/>
              </a:spcBef>
            </a:pPr>
            <a:r>
              <a:rPr dirty="0"/>
              <a:t>Meeting</a:t>
            </a:r>
            <a:r>
              <a:rPr spc="-50" dirty="0"/>
              <a:t> </a:t>
            </a:r>
            <a:r>
              <a:rPr spc="-10" dirty="0"/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9220" y="1538164"/>
            <a:ext cx="4259580" cy="37230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Today’s</a:t>
            </a:r>
            <a:r>
              <a:rPr sz="2200" spc="-6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22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meeting</a:t>
            </a:r>
            <a:r>
              <a:rPr sz="2200" spc="-6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22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will</a:t>
            </a:r>
            <a:r>
              <a:rPr sz="2200" spc="-6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cover:</a:t>
            </a:r>
            <a:endParaRPr sz="2200">
              <a:latin typeface="Franklin Gothic Medium"/>
              <a:cs typeface="Franklin Gothic Medium"/>
            </a:endParaRPr>
          </a:p>
          <a:p>
            <a:pPr marL="343535" indent="-172720">
              <a:lnSpc>
                <a:spcPct val="100000"/>
              </a:lnSpc>
              <a:spcBef>
                <a:spcPts val="1995"/>
              </a:spcBef>
              <a:buFont typeface="Arial"/>
              <a:buChar char="•"/>
              <a:tabLst>
                <a:tab pos="343535" algn="l"/>
              </a:tabLst>
            </a:pPr>
            <a:r>
              <a:rPr sz="1600" dirty="0">
                <a:latin typeface="Franklin Gothic Medium"/>
                <a:cs typeface="Franklin Gothic Medium"/>
              </a:rPr>
              <a:t>Memorial</a:t>
            </a:r>
            <a:r>
              <a:rPr sz="1600" spc="-60" dirty="0">
                <a:latin typeface="Franklin Gothic Medium"/>
                <a:cs typeface="Franklin Gothic Medium"/>
              </a:rPr>
              <a:t> </a:t>
            </a:r>
            <a:r>
              <a:rPr sz="1600" dirty="0">
                <a:latin typeface="Franklin Gothic Medium"/>
                <a:cs typeface="Franklin Gothic Medium"/>
              </a:rPr>
              <a:t>Hermann</a:t>
            </a:r>
            <a:r>
              <a:rPr sz="1600" spc="-50" dirty="0">
                <a:latin typeface="Franklin Gothic Medium"/>
                <a:cs typeface="Franklin Gothic Medium"/>
              </a:rPr>
              <a:t> </a:t>
            </a:r>
            <a:r>
              <a:rPr sz="1600" dirty="0">
                <a:latin typeface="Franklin Gothic Medium"/>
                <a:cs typeface="Franklin Gothic Medium"/>
              </a:rPr>
              <a:t>Advantage</a:t>
            </a:r>
            <a:r>
              <a:rPr sz="1600" spc="-45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Qualifications</a:t>
            </a:r>
            <a:endParaRPr sz="1600">
              <a:latin typeface="Franklin Gothic Medium"/>
              <a:cs typeface="Franklin Gothic Medium"/>
            </a:endParaRPr>
          </a:p>
          <a:p>
            <a:pPr marL="343535" indent="-17272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43535" algn="l"/>
              </a:tabLst>
            </a:pPr>
            <a:r>
              <a:rPr sz="1600" dirty="0">
                <a:latin typeface="Franklin Gothic Medium"/>
                <a:cs typeface="Franklin Gothic Medium"/>
              </a:rPr>
              <a:t>Memorial</a:t>
            </a:r>
            <a:r>
              <a:rPr sz="1600" spc="-60" dirty="0">
                <a:latin typeface="Franklin Gothic Medium"/>
                <a:cs typeface="Franklin Gothic Medium"/>
              </a:rPr>
              <a:t> </a:t>
            </a:r>
            <a:r>
              <a:rPr sz="1600" dirty="0">
                <a:latin typeface="Franklin Gothic Medium"/>
                <a:cs typeface="Franklin Gothic Medium"/>
              </a:rPr>
              <a:t>Hermann</a:t>
            </a:r>
            <a:r>
              <a:rPr sz="1600" spc="-50" dirty="0">
                <a:latin typeface="Franklin Gothic Medium"/>
                <a:cs typeface="Franklin Gothic Medium"/>
              </a:rPr>
              <a:t> </a:t>
            </a:r>
            <a:r>
              <a:rPr sz="1600" dirty="0">
                <a:latin typeface="Franklin Gothic Medium"/>
                <a:cs typeface="Franklin Gothic Medium"/>
              </a:rPr>
              <a:t>Value</a:t>
            </a:r>
            <a:r>
              <a:rPr sz="1600" spc="-65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Proposition</a:t>
            </a:r>
            <a:endParaRPr sz="1600">
              <a:latin typeface="Franklin Gothic Medium"/>
              <a:cs typeface="Franklin Gothic Medium"/>
            </a:endParaRPr>
          </a:p>
          <a:p>
            <a:pPr marL="343535" indent="-17272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43535" algn="l"/>
              </a:tabLst>
            </a:pPr>
            <a:r>
              <a:rPr sz="1600" dirty="0">
                <a:latin typeface="Franklin Gothic Medium"/>
                <a:cs typeface="Franklin Gothic Medium"/>
              </a:rPr>
              <a:t>Provider</a:t>
            </a:r>
            <a:r>
              <a:rPr sz="1600" spc="-85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Network</a:t>
            </a:r>
            <a:endParaRPr sz="1600">
              <a:latin typeface="Franklin Gothic Medium"/>
              <a:cs typeface="Franklin Gothic Medium"/>
            </a:endParaRPr>
          </a:p>
          <a:p>
            <a:pPr marL="343535" indent="-17272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43535" algn="l"/>
              </a:tabLst>
            </a:pPr>
            <a:r>
              <a:rPr sz="1600" dirty="0">
                <a:latin typeface="Franklin Gothic Medium"/>
                <a:cs typeface="Franklin Gothic Medium"/>
              </a:rPr>
              <a:t>Summary</a:t>
            </a:r>
            <a:r>
              <a:rPr sz="1600" spc="-15" dirty="0">
                <a:latin typeface="Franklin Gothic Medium"/>
                <a:cs typeface="Franklin Gothic Medium"/>
              </a:rPr>
              <a:t> </a:t>
            </a:r>
            <a:r>
              <a:rPr sz="1600" dirty="0">
                <a:latin typeface="Franklin Gothic Medium"/>
                <a:cs typeface="Franklin Gothic Medium"/>
              </a:rPr>
              <a:t>of</a:t>
            </a:r>
            <a:r>
              <a:rPr sz="1600" spc="-5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Benefits</a:t>
            </a:r>
            <a:endParaRPr sz="1600">
              <a:latin typeface="Franklin Gothic Medium"/>
              <a:cs typeface="Franklin Gothic Medium"/>
            </a:endParaRPr>
          </a:p>
          <a:p>
            <a:pPr marL="343535" indent="-17272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43535" algn="l"/>
              </a:tabLst>
            </a:pPr>
            <a:r>
              <a:rPr sz="1600" dirty="0">
                <a:latin typeface="Franklin Gothic Medium"/>
                <a:cs typeface="Franklin Gothic Medium"/>
              </a:rPr>
              <a:t>Supplemental</a:t>
            </a:r>
            <a:r>
              <a:rPr sz="1600" spc="-75" dirty="0">
                <a:latin typeface="Franklin Gothic Medium"/>
                <a:cs typeface="Franklin Gothic Medium"/>
              </a:rPr>
              <a:t> </a:t>
            </a:r>
            <a:r>
              <a:rPr sz="1600" dirty="0">
                <a:latin typeface="Franklin Gothic Medium"/>
                <a:cs typeface="Franklin Gothic Medium"/>
              </a:rPr>
              <a:t>Benefit</a:t>
            </a:r>
            <a:r>
              <a:rPr sz="1600" spc="-60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Information</a:t>
            </a:r>
            <a:endParaRPr sz="1600">
              <a:latin typeface="Franklin Gothic Medium"/>
              <a:cs typeface="Franklin Gothic Medium"/>
            </a:endParaRPr>
          </a:p>
          <a:p>
            <a:pPr marL="343535" indent="-17272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43535" algn="l"/>
              </a:tabLst>
            </a:pPr>
            <a:r>
              <a:rPr sz="1600" spc="-10" dirty="0">
                <a:latin typeface="Franklin Gothic Medium"/>
                <a:cs typeface="Franklin Gothic Medium"/>
              </a:rPr>
              <a:t>Pharmacy</a:t>
            </a:r>
            <a:endParaRPr sz="1600">
              <a:latin typeface="Franklin Gothic Medium"/>
              <a:cs typeface="Franklin Gothic Medium"/>
            </a:endParaRPr>
          </a:p>
          <a:p>
            <a:pPr marL="343535" indent="-17272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43535" algn="l"/>
              </a:tabLst>
            </a:pPr>
            <a:r>
              <a:rPr sz="1600" spc="-10" dirty="0">
                <a:latin typeface="Franklin Gothic Medium"/>
                <a:cs typeface="Franklin Gothic Medium"/>
              </a:rPr>
              <a:t>Value-</a:t>
            </a:r>
            <a:r>
              <a:rPr sz="1600" dirty="0">
                <a:latin typeface="Franklin Gothic Medium"/>
                <a:cs typeface="Franklin Gothic Medium"/>
              </a:rPr>
              <a:t>Added</a:t>
            </a:r>
            <a:r>
              <a:rPr sz="1600" spc="-35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Programs</a:t>
            </a:r>
            <a:endParaRPr sz="1600">
              <a:latin typeface="Franklin Gothic Medium"/>
              <a:cs typeface="Franklin Gothic Medium"/>
            </a:endParaRPr>
          </a:p>
          <a:p>
            <a:pPr marL="343535" indent="-17272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43535" algn="l"/>
              </a:tabLst>
            </a:pPr>
            <a:r>
              <a:rPr sz="1600" spc="-10" dirty="0">
                <a:latin typeface="Franklin Gothic Medium"/>
                <a:cs typeface="Franklin Gothic Medium"/>
              </a:rPr>
              <a:t>D-</a:t>
            </a:r>
            <a:r>
              <a:rPr sz="1600" spc="-25" dirty="0">
                <a:latin typeface="Franklin Gothic Medium"/>
                <a:cs typeface="Franklin Gothic Medium"/>
              </a:rPr>
              <a:t>SNP</a:t>
            </a:r>
            <a:endParaRPr sz="1600">
              <a:latin typeface="Franklin Gothic Medium"/>
              <a:cs typeface="Franklin Gothic Medium"/>
            </a:endParaRPr>
          </a:p>
          <a:p>
            <a:pPr marL="343535" indent="-17272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43535" algn="l"/>
              </a:tabLst>
            </a:pPr>
            <a:r>
              <a:rPr sz="1600" spc="-25" dirty="0">
                <a:latin typeface="Franklin Gothic Medium"/>
                <a:cs typeface="Franklin Gothic Medium"/>
              </a:rPr>
              <a:t>Q&amp;A</a:t>
            </a:r>
            <a:endParaRPr sz="1600">
              <a:latin typeface="Franklin Gothic Medium"/>
              <a:cs typeface="Franklin Gothic Medium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01155" y="2063981"/>
            <a:ext cx="4707890" cy="4794250"/>
            <a:chOff x="6201155" y="2063981"/>
            <a:chExt cx="4707890" cy="47942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01155" y="5073395"/>
              <a:ext cx="4707635" cy="17846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16225" y="2063981"/>
              <a:ext cx="4677257" cy="301963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0"/>
              </a:lnSpc>
            </a:pPr>
            <a:r>
              <a:rPr dirty="0"/>
              <a:t>Experience</a:t>
            </a:r>
            <a:r>
              <a:rPr spc="20" dirty="0"/>
              <a:t> </a:t>
            </a:r>
            <a:r>
              <a:rPr dirty="0"/>
              <a:t>our</a:t>
            </a:r>
            <a:r>
              <a:rPr spc="55" dirty="0"/>
              <a:t> </a:t>
            </a:r>
            <a:r>
              <a:rPr dirty="0"/>
              <a:t>Medicare</a:t>
            </a:r>
            <a:r>
              <a:rPr spc="20" dirty="0"/>
              <a:t> </a:t>
            </a:r>
            <a:r>
              <a:rPr spc="-10" dirty="0"/>
              <a:t>Advantage.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">
              <a:lnSpc>
                <a:spcPts val="1190"/>
              </a:lnSpc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511909"/>
            <a:ext cx="6301105" cy="418592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91135" indent="-178435">
              <a:lnSpc>
                <a:spcPct val="100000"/>
              </a:lnSpc>
              <a:spcBef>
                <a:spcPts val="1000"/>
              </a:spcBef>
              <a:buClr>
                <a:srgbClr val="0D0D0D"/>
              </a:buClr>
              <a:buFont typeface="Arial"/>
              <a:buChar char="•"/>
              <a:tabLst>
                <a:tab pos="191135" algn="l"/>
              </a:tabLst>
            </a:pPr>
            <a:r>
              <a:rPr sz="2000" dirty="0">
                <a:solidFill>
                  <a:srgbClr val="0D0D0D"/>
                </a:solidFill>
                <a:latin typeface="Franklin Gothic Book"/>
                <a:cs typeface="Franklin Gothic Book"/>
              </a:rPr>
              <a:t>Vision/Hearing</a:t>
            </a:r>
            <a:r>
              <a:rPr sz="2000" spc="-9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amounts</a:t>
            </a:r>
            <a:endParaRPr sz="2000">
              <a:latin typeface="Franklin Gothic Book"/>
              <a:cs typeface="Franklin Gothic Book"/>
            </a:endParaRPr>
          </a:p>
          <a:p>
            <a:pPr marL="191135" indent="-178435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191135" algn="l"/>
              </a:tabLst>
            </a:pPr>
            <a:r>
              <a:rPr sz="2000" spc="-20" dirty="0">
                <a:solidFill>
                  <a:srgbClr val="0D0D0D"/>
                </a:solidFill>
                <a:latin typeface="Franklin Gothic Book"/>
                <a:cs typeface="Franklin Gothic Book"/>
              </a:rPr>
              <a:t>OTC</a:t>
            </a:r>
            <a:r>
              <a:rPr sz="2000" spc="-4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0D0D0D"/>
                </a:solidFill>
                <a:latin typeface="Franklin Gothic Book"/>
                <a:cs typeface="Franklin Gothic Book"/>
              </a:rPr>
              <a:t>–</a:t>
            </a:r>
            <a:r>
              <a:rPr sz="2000" spc="-2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0D0D0D"/>
                </a:solidFill>
                <a:latin typeface="Franklin Gothic Book"/>
                <a:cs typeface="Franklin Gothic Book"/>
              </a:rPr>
              <a:t>Quarterly</a:t>
            </a:r>
            <a:r>
              <a:rPr sz="2000" spc="-2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0D0D0D"/>
                </a:solidFill>
                <a:latin typeface="Franklin Gothic Book"/>
                <a:cs typeface="Franklin Gothic Book"/>
              </a:rPr>
              <a:t>via</a:t>
            </a:r>
            <a:r>
              <a:rPr sz="2000" spc="-2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0D0D0D"/>
                </a:solidFill>
                <a:latin typeface="Franklin Gothic Book"/>
                <a:cs typeface="Franklin Gothic Book"/>
              </a:rPr>
              <a:t>catalog</a:t>
            </a:r>
            <a:r>
              <a:rPr sz="2000" spc="-1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0D0D0D"/>
                </a:solidFill>
                <a:latin typeface="Franklin Gothic Book"/>
                <a:cs typeface="Franklin Gothic Book"/>
              </a:rPr>
              <a:t>(Medline)</a:t>
            </a:r>
            <a:r>
              <a:rPr sz="2000" spc="-4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0D0D0D"/>
                </a:solidFill>
                <a:latin typeface="Franklin Gothic Book"/>
                <a:cs typeface="Franklin Gothic Book"/>
              </a:rPr>
              <a:t>or</a:t>
            </a:r>
            <a:r>
              <a:rPr sz="2000" spc="-3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000" spc="-20" dirty="0">
                <a:solidFill>
                  <a:srgbClr val="0D0D0D"/>
                </a:solidFill>
                <a:latin typeface="Franklin Gothic Book"/>
                <a:cs typeface="Franklin Gothic Book"/>
              </a:rPr>
              <a:t>brick-</a:t>
            </a:r>
            <a:r>
              <a:rPr sz="20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and-mortar</a:t>
            </a:r>
            <a:endParaRPr sz="2000">
              <a:latin typeface="Franklin Gothic Book"/>
              <a:cs typeface="Franklin Gothic Book"/>
            </a:endParaRPr>
          </a:p>
          <a:p>
            <a:pPr marL="730250">
              <a:lnSpc>
                <a:spcPct val="100000"/>
              </a:lnSpc>
              <a:spcBef>
                <a:spcPts val="905"/>
              </a:spcBef>
            </a:pPr>
            <a:r>
              <a:rPr sz="1800" dirty="0">
                <a:solidFill>
                  <a:srgbClr val="0D0D0D"/>
                </a:solidFill>
                <a:latin typeface="Arial"/>
                <a:cs typeface="Arial"/>
              </a:rPr>
              <a:t>&gt;</a:t>
            </a:r>
            <a:r>
              <a:rPr sz="1800" spc="-14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D0D0D"/>
                </a:solidFill>
                <a:latin typeface="Franklin Gothic Book"/>
                <a:cs typeface="Franklin Gothic Book"/>
              </a:rPr>
              <a:t>MA</a:t>
            </a:r>
            <a:r>
              <a:rPr sz="1800" spc="-6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0D0D0D"/>
                </a:solidFill>
                <a:latin typeface="Franklin Gothic Book"/>
                <a:cs typeface="Franklin Gothic Book"/>
              </a:rPr>
              <a:t>Only</a:t>
            </a:r>
            <a:r>
              <a:rPr sz="1800" spc="-3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0D0D0D"/>
                </a:solidFill>
                <a:latin typeface="Franklin Gothic Book"/>
                <a:cs typeface="Franklin Gothic Book"/>
              </a:rPr>
              <a:t>(Prime</a:t>
            </a:r>
            <a:r>
              <a:rPr sz="1800" spc="-3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Value)</a:t>
            </a:r>
            <a:r>
              <a:rPr sz="1800" spc="-3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0D0D0D"/>
                </a:solidFill>
                <a:latin typeface="Franklin Gothic Book"/>
                <a:cs typeface="Franklin Gothic Book"/>
              </a:rPr>
              <a:t>not</a:t>
            </a:r>
            <a:r>
              <a:rPr sz="1800" spc="-3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covered</a:t>
            </a:r>
            <a:endParaRPr sz="1800">
              <a:latin typeface="Franklin Gothic Book"/>
              <a:cs typeface="Franklin Gothic Book"/>
            </a:endParaRPr>
          </a:p>
          <a:p>
            <a:pPr marL="191135" indent="-178435">
              <a:lnSpc>
                <a:spcPct val="100000"/>
              </a:lnSpc>
              <a:spcBef>
                <a:spcPts val="895"/>
              </a:spcBef>
              <a:buFont typeface="Arial"/>
              <a:buChar char="•"/>
              <a:tabLst>
                <a:tab pos="191135" algn="l"/>
              </a:tabLst>
            </a:pPr>
            <a:r>
              <a:rPr sz="2000" dirty="0">
                <a:solidFill>
                  <a:srgbClr val="0D0D0D"/>
                </a:solidFill>
                <a:latin typeface="Franklin Gothic Book"/>
                <a:cs typeface="Franklin Gothic Book"/>
              </a:rPr>
              <a:t>Automatic</a:t>
            </a:r>
            <a:r>
              <a:rPr sz="2000" spc="-3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0D0D0D"/>
                </a:solidFill>
                <a:latin typeface="Franklin Gothic Book"/>
                <a:cs typeface="Franklin Gothic Book"/>
              </a:rPr>
              <a:t>Grocery</a:t>
            </a:r>
            <a:r>
              <a:rPr sz="2000" spc="-7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0D0D0D"/>
                </a:solidFill>
                <a:latin typeface="Franklin Gothic Book"/>
                <a:cs typeface="Franklin Gothic Book"/>
              </a:rPr>
              <a:t>Benefit</a:t>
            </a:r>
            <a:r>
              <a:rPr sz="2000" spc="-6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0D0D0D"/>
                </a:solidFill>
                <a:latin typeface="Franklin Gothic Book"/>
                <a:cs typeface="Franklin Gothic Book"/>
              </a:rPr>
              <a:t>for</a:t>
            </a:r>
            <a:r>
              <a:rPr sz="2000" spc="-6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0D0D0D"/>
                </a:solidFill>
                <a:latin typeface="Franklin Gothic Book"/>
                <a:cs typeface="Franklin Gothic Book"/>
              </a:rPr>
              <a:t>all</a:t>
            </a:r>
            <a:r>
              <a:rPr sz="2000" spc="-4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plans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930"/>
              </a:spcBef>
              <a:buClr>
                <a:srgbClr val="0D0D0D"/>
              </a:buClr>
              <a:buFont typeface="Arial"/>
              <a:buChar char="•"/>
            </a:pPr>
            <a:endParaRPr sz="2000">
              <a:latin typeface="Franklin Gothic Book"/>
              <a:cs typeface="Franklin Gothic Book"/>
            </a:endParaRPr>
          </a:p>
          <a:p>
            <a:pPr marL="191135" indent="-178435">
              <a:lnSpc>
                <a:spcPct val="100000"/>
              </a:lnSpc>
              <a:buFont typeface="Arial"/>
              <a:buChar char="•"/>
              <a:tabLst>
                <a:tab pos="191135" algn="l"/>
              </a:tabLst>
            </a:pPr>
            <a:r>
              <a:rPr sz="2000" dirty="0">
                <a:solidFill>
                  <a:srgbClr val="0D0D0D"/>
                </a:solidFill>
                <a:latin typeface="Franklin Gothic Book"/>
                <a:cs typeface="Franklin Gothic Book"/>
              </a:rPr>
              <a:t>Flex</a:t>
            </a:r>
            <a:r>
              <a:rPr sz="2000" spc="-6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0D0D0D"/>
                </a:solidFill>
                <a:latin typeface="Franklin Gothic Book"/>
                <a:cs typeface="Franklin Gothic Book"/>
              </a:rPr>
              <a:t>card</a:t>
            </a:r>
            <a:r>
              <a:rPr sz="2000" spc="-4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0D0D0D"/>
                </a:solidFill>
                <a:latin typeface="Franklin Gothic Book"/>
                <a:cs typeface="Franklin Gothic Book"/>
              </a:rPr>
              <a:t>includes</a:t>
            </a:r>
            <a:r>
              <a:rPr sz="2000" spc="-4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0D0D0D"/>
                </a:solidFill>
                <a:latin typeface="Franklin Gothic Book"/>
                <a:cs typeface="Franklin Gothic Book"/>
              </a:rPr>
              <a:t>web</a:t>
            </a:r>
            <a:r>
              <a:rPr sz="2000" spc="-6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0D0D0D"/>
                </a:solidFill>
                <a:latin typeface="Franklin Gothic Book"/>
                <a:cs typeface="Franklin Gothic Book"/>
              </a:rPr>
              <a:t>site</a:t>
            </a:r>
            <a:r>
              <a:rPr sz="2000" spc="-4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0D0D0D"/>
                </a:solidFill>
                <a:latin typeface="Franklin Gothic Book"/>
                <a:cs typeface="Franklin Gothic Book"/>
              </a:rPr>
              <a:t>address</a:t>
            </a:r>
            <a:r>
              <a:rPr sz="2000" spc="-6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0D0D0D"/>
                </a:solidFill>
                <a:latin typeface="Franklin Gothic Book"/>
                <a:cs typeface="Franklin Gothic Book"/>
              </a:rPr>
              <a:t>for</a:t>
            </a:r>
            <a:r>
              <a:rPr sz="2000" spc="-6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0D0D0D"/>
                </a:solidFill>
                <a:latin typeface="Franklin Gothic Book"/>
                <a:cs typeface="Franklin Gothic Book"/>
              </a:rPr>
              <a:t>member</a:t>
            </a:r>
            <a:r>
              <a:rPr sz="2000" spc="-6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portal:</a:t>
            </a:r>
            <a:endParaRPr sz="2000">
              <a:latin typeface="Franklin Gothic Book"/>
              <a:cs typeface="Franklin Gothic Book"/>
            </a:endParaRPr>
          </a:p>
          <a:p>
            <a:pPr marL="372110" lvl="1" indent="-178435">
              <a:lnSpc>
                <a:spcPct val="100000"/>
              </a:lnSpc>
              <a:spcBef>
                <a:spcPts val="900"/>
              </a:spcBef>
              <a:buFont typeface="Arial"/>
              <a:buChar char="–"/>
              <a:tabLst>
                <a:tab pos="372110" algn="l"/>
              </a:tabLst>
            </a:pPr>
            <a:r>
              <a:rPr sz="2000" dirty="0">
                <a:solidFill>
                  <a:srgbClr val="0D0D0D"/>
                </a:solidFill>
                <a:latin typeface="Franklin Gothic Book"/>
                <a:cs typeface="Franklin Gothic Book"/>
              </a:rPr>
              <a:t>Check</a:t>
            </a:r>
            <a:r>
              <a:rPr sz="2000" spc="-5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balances</a:t>
            </a:r>
            <a:endParaRPr sz="2000">
              <a:latin typeface="Franklin Gothic Book"/>
              <a:cs typeface="Franklin Gothic Book"/>
            </a:endParaRPr>
          </a:p>
          <a:p>
            <a:pPr marL="372110" lvl="1" indent="-178435">
              <a:lnSpc>
                <a:spcPct val="100000"/>
              </a:lnSpc>
              <a:spcBef>
                <a:spcPts val="900"/>
              </a:spcBef>
              <a:buFont typeface="Arial"/>
              <a:buChar char="–"/>
              <a:tabLst>
                <a:tab pos="372110" algn="l"/>
              </a:tabLst>
            </a:pPr>
            <a:r>
              <a:rPr sz="20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Review</a:t>
            </a:r>
            <a:r>
              <a:rPr sz="2000" spc="-9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purchases/locations</a:t>
            </a:r>
            <a:endParaRPr sz="2000">
              <a:latin typeface="Franklin Gothic Book"/>
              <a:cs typeface="Franklin Gothic Book"/>
            </a:endParaRPr>
          </a:p>
          <a:p>
            <a:pPr marL="372110" lvl="1" indent="-178435">
              <a:lnSpc>
                <a:spcPct val="100000"/>
              </a:lnSpc>
              <a:spcBef>
                <a:spcPts val="900"/>
              </a:spcBef>
              <a:buFont typeface="Arial"/>
              <a:buChar char="–"/>
              <a:tabLst>
                <a:tab pos="372110" algn="l"/>
              </a:tabLst>
            </a:pPr>
            <a:r>
              <a:rPr sz="2000" dirty="0">
                <a:solidFill>
                  <a:srgbClr val="0D0D0D"/>
                </a:solidFill>
                <a:latin typeface="Franklin Gothic Book"/>
                <a:cs typeface="Franklin Gothic Book"/>
              </a:rPr>
              <a:t>Request</a:t>
            </a:r>
            <a:r>
              <a:rPr sz="2000" spc="-5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0D0D0D"/>
                </a:solidFill>
                <a:latin typeface="Franklin Gothic Book"/>
                <a:cs typeface="Franklin Gothic Book"/>
              </a:rPr>
              <a:t>reimbursement</a:t>
            </a:r>
            <a:r>
              <a:rPr sz="2000" spc="-9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0D0D0D"/>
                </a:solidFill>
                <a:latin typeface="Franklin Gothic Book"/>
                <a:cs typeface="Franklin Gothic Book"/>
              </a:rPr>
              <a:t>if</a:t>
            </a:r>
            <a:r>
              <a:rPr sz="2000" spc="-4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0D0D0D"/>
                </a:solidFill>
                <a:latin typeface="Franklin Gothic Book"/>
                <a:cs typeface="Franklin Gothic Book"/>
              </a:rPr>
              <a:t>card</a:t>
            </a:r>
            <a:r>
              <a:rPr sz="2000" spc="-6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0D0D0D"/>
                </a:solidFill>
                <a:latin typeface="Franklin Gothic Book"/>
                <a:cs typeface="Franklin Gothic Book"/>
              </a:rPr>
              <a:t>wasn’t</a:t>
            </a:r>
            <a:r>
              <a:rPr sz="2000" spc="-7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available</a:t>
            </a:r>
            <a:endParaRPr sz="2000">
              <a:latin typeface="Franklin Gothic Book"/>
              <a:cs typeface="Franklin Gothic Book"/>
            </a:endParaRPr>
          </a:p>
          <a:p>
            <a:pPr marL="372110" lvl="1" indent="-178435">
              <a:lnSpc>
                <a:spcPct val="100000"/>
              </a:lnSpc>
              <a:spcBef>
                <a:spcPts val="900"/>
              </a:spcBef>
              <a:buFont typeface="Arial"/>
              <a:buChar char="–"/>
              <a:tabLst>
                <a:tab pos="372110" algn="l"/>
              </a:tabLst>
            </a:pPr>
            <a:r>
              <a:rPr sz="2000" dirty="0">
                <a:solidFill>
                  <a:srgbClr val="0D0D0D"/>
                </a:solidFill>
                <a:latin typeface="Franklin Gothic Book"/>
                <a:cs typeface="Franklin Gothic Book"/>
              </a:rPr>
              <a:t>App</a:t>
            </a:r>
            <a:r>
              <a:rPr sz="2000" spc="-4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0D0D0D"/>
                </a:solidFill>
                <a:latin typeface="Franklin Gothic Book"/>
                <a:cs typeface="Franklin Gothic Book"/>
              </a:rPr>
              <a:t>also</a:t>
            </a:r>
            <a:r>
              <a:rPr sz="2000" spc="-2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available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0"/>
              </a:lnSpc>
            </a:pPr>
            <a:r>
              <a:rPr dirty="0"/>
              <a:t>Experience</a:t>
            </a:r>
            <a:r>
              <a:rPr spc="20" dirty="0"/>
              <a:t> </a:t>
            </a:r>
            <a:r>
              <a:rPr dirty="0"/>
              <a:t>our</a:t>
            </a:r>
            <a:r>
              <a:rPr spc="55" dirty="0"/>
              <a:t> </a:t>
            </a:r>
            <a:r>
              <a:rPr dirty="0"/>
              <a:t>Medicare</a:t>
            </a:r>
            <a:r>
              <a:rPr spc="20" dirty="0"/>
              <a:t> </a:t>
            </a:r>
            <a:r>
              <a:rPr spc="-10" dirty="0"/>
              <a:t>Advantage.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5652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95"/>
              </a:spcBef>
            </a:pPr>
            <a:r>
              <a:rPr dirty="0"/>
              <a:t>Flexible</a:t>
            </a:r>
            <a:r>
              <a:rPr spc="-85" dirty="0"/>
              <a:t> </a:t>
            </a:r>
            <a:r>
              <a:rPr dirty="0"/>
              <a:t>Spending</a:t>
            </a:r>
            <a:r>
              <a:rPr spc="-80" dirty="0"/>
              <a:t> </a:t>
            </a:r>
            <a:r>
              <a:rPr spc="-20" dirty="0"/>
              <a:t>Card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FFFFFF"/>
                </a:solidFill>
              </a:rPr>
              <a:t>PHARMACY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93139" y="2448618"/>
            <a:ext cx="3625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6A900"/>
                </a:solidFill>
                <a:latin typeface="Franklin Gothic Medium"/>
                <a:cs typeface="Franklin Gothic Medium"/>
              </a:rPr>
              <a:t>2026</a:t>
            </a:r>
            <a:r>
              <a:rPr sz="2400" spc="-70" dirty="0">
                <a:solidFill>
                  <a:srgbClr val="F6A900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F6A900"/>
                </a:solidFill>
                <a:latin typeface="Franklin Gothic Medium"/>
                <a:cs typeface="Franklin Gothic Medium"/>
              </a:rPr>
              <a:t>PHARMACY</a:t>
            </a:r>
            <a:r>
              <a:rPr sz="2400" spc="-114" dirty="0">
                <a:solidFill>
                  <a:srgbClr val="F6A9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F6A900"/>
                </a:solidFill>
                <a:latin typeface="Franklin Gothic Medium"/>
                <a:cs typeface="Franklin Gothic Medium"/>
              </a:rPr>
              <a:t>UPDATES</a:t>
            </a:r>
            <a:endParaRPr sz="2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6911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95"/>
              </a:spcBef>
            </a:pPr>
            <a:r>
              <a:rPr dirty="0"/>
              <a:t>Prescription</a:t>
            </a:r>
            <a:r>
              <a:rPr spc="-65" dirty="0"/>
              <a:t> </a:t>
            </a:r>
            <a:r>
              <a:rPr dirty="0"/>
              <a:t>Drug</a:t>
            </a:r>
            <a:r>
              <a:rPr spc="-45" dirty="0"/>
              <a:t> </a:t>
            </a:r>
            <a:r>
              <a:rPr dirty="0"/>
              <a:t>Coverage</a:t>
            </a:r>
            <a:r>
              <a:rPr spc="-55" dirty="0"/>
              <a:t> </a:t>
            </a:r>
            <a:r>
              <a:rPr dirty="0"/>
              <a:t>Plan</a:t>
            </a:r>
            <a:r>
              <a:rPr spc="-55" dirty="0"/>
              <a:t> </a:t>
            </a:r>
            <a:r>
              <a:rPr spc="-10" dirty="0"/>
              <a:t>Highlights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0"/>
              </a:lnSpc>
            </a:pPr>
            <a:r>
              <a:rPr dirty="0"/>
              <a:t>Experience</a:t>
            </a:r>
            <a:r>
              <a:rPr spc="20" dirty="0"/>
              <a:t> </a:t>
            </a:r>
            <a:r>
              <a:rPr dirty="0"/>
              <a:t>our</a:t>
            </a:r>
            <a:r>
              <a:rPr spc="55" dirty="0"/>
              <a:t> </a:t>
            </a:r>
            <a:r>
              <a:rPr dirty="0"/>
              <a:t>Medicare</a:t>
            </a:r>
            <a:r>
              <a:rPr spc="20" dirty="0"/>
              <a:t> </a:t>
            </a:r>
            <a:r>
              <a:rPr spc="-10" dirty="0"/>
              <a:t>Advantage.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044379" y="1319780"/>
            <a:ext cx="9460865" cy="4149090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1145"/>
              </a:spcBef>
            </a:pPr>
            <a:r>
              <a:rPr sz="20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2026</a:t>
            </a:r>
            <a:r>
              <a:rPr sz="2000" spc="-1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Highlights:</a:t>
            </a:r>
            <a:endParaRPr sz="2000">
              <a:latin typeface="Franklin Gothic Medium"/>
              <a:cs typeface="Franklin Gothic Medium"/>
            </a:endParaRPr>
          </a:p>
          <a:p>
            <a:pPr marL="325755" indent="-286385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25755" algn="l"/>
              </a:tabLst>
            </a:pPr>
            <a:r>
              <a:rPr sz="1600" dirty="0">
                <a:latin typeface="Franklin Gothic Book"/>
                <a:cs typeface="Franklin Gothic Book"/>
              </a:rPr>
              <a:t>No</a:t>
            </a:r>
            <a:r>
              <a:rPr sz="1600" spc="-4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coverage</a:t>
            </a:r>
            <a:r>
              <a:rPr sz="1600" spc="-2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gap</a:t>
            </a:r>
            <a:r>
              <a:rPr sz="1600" spc="-4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(“Donut</a:t>
            </a:r>
            <a:r>
              <a:rPr sz="1600" spc="-5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Hole”)</a:t>
            </a:r>
            <a:r>
              <a:rPr sz="1600" spc="-30" dirty="0">
                <a:latin typeface="Franklin Gothic Book"/>
                <a:cs typeface="Franklin Gothic Book"/>
              </a:rPr>
              <a:t> </a:t>
            </a:r>
            <a:r>
              <a:rPr sz="1600" spc="-10" dirty="0">
                <a:latin typeface="Franklin Gothic Book"/>
                <a:cs typeface="Franklin Gothic Book"/>
              </a:rPr>
              <a:t>phase</a:t>
            </a:r>
            <a:endParaRPr sz="1600">
              <a:latin typeface="Franklin Gothic Book"/>
              <a:cs typeface="Franklin Gothic Book"/>
            </a:endParaRPr>
          </a:p>
          <a:p>
            <a:pPr marL="325755" indent="-286385">
              <a:lnSpc>
                <a:spcPct val="100000"/>
              </a:lnSpc>
              <a:buFont typeface="Arial"/>
              <a:buChar char="•"/>
              <a:tabLst>
                <a:tab pos="325755" algn="l"/>
              </a:tabLst>
            </a:pPr>
            <a:r>
              <a:rPr sz="1600" spc="-20" dirty="0">
                <a:latin typeface="Franklin Gothic Book"/>
                <a:cs typeface="Franklin Gothic Book"/>
              </a:rPr>
              <a:t>$2,100</a:t>
            </a:r>
            <a:r>
              <a:rPr sz="1600" spc="-40" dirty="0">
                <a:latin typeface="Franklin Gothic Book"/>
                <a:cs typeface="Franklin Gothic Book"/>
              </a:rPr>
              <a:t> </a:t>
            </a:r>
            <a:r>
              <a:rPr sz="1600" spc="-10" dirty="0">
                <a:latin typeface="Franklin Gothic Book"/>
                <a:cs typeface="Franklin Gothic Book"/>
              </a:rPr>
              <a:t>out-of-</a:t>
            </a:r>
            <a:r>
              <a:rPr sz="1600" dirty="0">
                <a:latin typeface="Franklin Gothic Book"/>
                <a:cs typeface="Franklin Gothic Book"/>
              </a:rPr>
              <a:t>pocket</a:t>
            </a:r>
            <a:r>
              <a:rPr sz="1600" spc="-1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maximum</a:t>
            </a:r>
            <a:r>
              <a:rPr sz="1600" spc="-3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for</a:t>
            </a:r>
            <a:r>
              <a:rPr sz="1600" spc="-4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Part</a:t>
            </a:r>
            <a:r>
              <a:rPr sz="1600" spc="-25" dirty="0">
                <a:latin typeface="Franklin Gothic Book"/>
                <a:cs typeface="Franklin Gothic Book"/>
              </a:rPr>
              <a:t> </a:t>
            </a:r>
            <a:r>
              <a:rPr sz="1600" spc="-50" dirty="0">
                <a:latin typeface="Franklin Gothic Book"/>
                <a:cs typeface="Franklin Gothic Book"/>
              </a:rPr>
              <a:t>D</a:t>
            </a:r>
            <a:endParaRPr sz="1600">
              <a:latin typeface="Franklin Gothic Book"/>
              <a:cs typeface="Franklin Gothic Book"/>
            </a:endParaRPr>
          </a:p>
          <a:p>
            <a:pPr marL="325755" indent="-286385">
              <a:lnSpc>
                <a:spcPct val="100000"/>
              </a:lnSpc>
              <a:buFont typeface="Arial"/>
              <a:buChar char="•"/>
              <a:tabLst>
                <a:tab pos="325755" algn="l"/>
              </a:tabLst>
            </a:pPr>
            <a:r>
              <a:rPr sz="1600" dirty="0">
                <a:latin typeface="Franklin Gothic Book"/>
                <a:cs typeface="Franklin Gothic Book"/>
              </a:rPr>
              <a:t>Optional</a:t>
            </a:r>
            <a:r>
              <a:rPr sz="1600" spc="-5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monthly</a:t>
            </a:r>
            <a:r>
              <a:rPr sz="1600" spc="-6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payment</a:t>
            </a:r>
            <a:r>
              <a:rPr sz="1600" spc="-3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plan</a:t>
            </a:r>
            <a:r>
              <a:rPr sz="1600" spc="-65" dirty="0">
                <a:latin typeface="Franklin Gothic Book"/>
                <a:cs typeface="Franklin Gothic Book"/>
              </a:rPr>
              <a:t> </a:t>
            </a:r>
            <a:r>
              <a:rPr sz="1600" spc="-20" dirty="0">
                <a:latin typeface="Franklin Gothic Book"/>
                <a:cs typeface="Franklin Gothic Book"/>
              </a:rPr>
              <a:t>(M3P)</a:t>
            </a:r>
            <a:endParaRPr sz="1600">
              <a:latin typeface="Franklin Gothic Book"/>
              <a:cs typeface="Franklin Gothic Book"/>
            </a:endParaRPr>
          </a:p>
          <a:p>
            <a:pPr marL="783590" marR="5080" lvl="1" indent="-287020">
              <a:lnSpc>
                <a:spcPct val="100000"/>
              </a:lnSpc>
              <a:buFont typeface="Arial"/>
              <a:buChar char="•"/>
              <a:tabLst>
                <a:tab pos="783590" algn="l"/>
              </a:tabLst>
            </a:pPr>
            <a:r>
              <a:rPr sz="1600" dirty="0">
                <a:latin typeface="Franklin Gothic Book"/>
                <a:cs typeface="Franklin Gothic Book"/>
              </a:rPr>
              <a:t>Helps</a:t>
            </a:r>
            <a:r>
              <a:rPr sz="1600" spc="-4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members</a:t>
            </a:r>
            <a:r>
              <a:rPr sz="1600" spc="-2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manage</a:t>
            </a:r>
            <a:r>
              <a:rPr sz="1600" spc="-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their</a:t>
            </a:r>
            <a:r>
              <a:rPr sz="1600" spc="-45" dirty="0">
                <a:latin typeface="Franklin Gothic Book"/>
                <a:cs typeface="Franklin Gothic Book"/>
              </a:rPr>
              <a:t> </a:t>
            </a:r>
            <a:r>
              <a:rPr sz="1600" spc="-10" dirty="0">
                <a:latin typeface="Franklin Gothic Book"/>
                <a:cs typeface="Franklin Gothic Book"/>
              </a:rPr>
              <a:t>out-of-</a:t>
            </a:r>
            <a:r>
              <a:rPr sz="1600" dirty="0">
                <a:latin typeface="Franklin Gothic Book"/>
                <a:cs typeface="Franklin Gothic Book"/>
              </a:rPr>
              <a:t>pocket</a:t>
            </a:r>
            <a:r>
              <a:rPr sz="1600" spc="-1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Medicare</a:t>
            </a:r>
            <a:r>
              <a:rPr sz="1600" spc="-2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Part</a:t>
            </a:r>
            <a:r>
              <a:rPr sz="1600" spc="-1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D</a:t>
            </a:r>
            <a:r>
              <a:rPr sz="1600" spc="-3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drug</a:t>
            </a:r>
            <a:r>
              <a:rPr sz="1600" spc="-5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costs</a:t>
            </a:r>
            <a:r>
              <a:rPr sz="1600" spc="-4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by</a:t>
            </a:r>
            <a:r>
              <a:rPr sz="1600" spc="-2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spreading</a:t>
            </a:r>
            <a:r>
              <a:rPr sz="1600" spc="-4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them</a:t>
            </a:r>
            <a:r>
              <a:rPr sz="1600" spc="-3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across</a:t>
            </a:r>
            <a:r>
              <a:rPr sz="1600" spc="-30" dirty="0">
                <a:latin typeface="Franklin Gothic Book"/>
                <a:cs typeface="Franklin Gothic Book"/>
              </a:rPr>
              <a:t> </a:t>
            </a:r>
            <a:r>
              <a:rPr sz="1600" spc="-25" dirty="0">
                <a:latin typeface="Franklin Gothic Book"/>
                <a:cs typeface="Franklin Gothic Book"/>
              </a:rPr>
              <a:t>the </a:t>
            </a:r>
            <a:r>
              <a:rPr sz="1600" dirty="0">
                <a:latin typeface="Franklin Gothic Book"/>
                <a:cs typeface="Franklin Gothic Book"/>
              </a:rPr>
              <a:t>calendar year </a:t>
            </a:r>
            <a:r>
              <a:rPr sz="1600" spc="-10" dirty="0">
                <a:latin typeface="Franklin Gothic Book"/>
                <a:cs typeface="Franklin Gothic Book"/>
              </a:rPr>
              <a:t>(January-December).</a:t>
            </a:r>
            <a:endParaRPr sz="1600">
              <a:latin typeface="Franklin Gothic Book"/>
              <a:cs typeface="Franklin Gothic Book"/>
            </a:endParaRPr>
          </a:p>
          <a:p>
            <a:pPr lvl="1">
              <a:lnSpc>
                <a:spcPct val="100000"/>
              </a:lnSpc>
              <a:spcBef>
                <a:spcPts val="975"/>
              </a:spcBef>
              <a:buFont typeface="Arial"/>
              <a:buChar char="•"/>
            </a:pPr>
            <a:endParaRPr sz="1600">
              <a:latin typeface="Franklin Gothic Book"/>
              <a:cs typeface="Franklin Gothic Book"/>
            </a:endParaRPr>
          </a:p>
          <a:p>
            <a:pPr marL="95250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Specific</a:t>
            </a:r>
            <a:r>
              <a:rPr sz="2000" spc="-3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to</a:t>
            </a:r>
            <a:r>
              <a:rPr sz="2000" spc="-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the</a:t>
            </a:r>
            <a:r>
              <a:rPr sz="2000" spc="-3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Memorial</a:t>
            </a:r>
            <a:r>
              <a:rPr sz="2000" spc="-5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Hermann</a:t>
            </a:r>
            <a:r>
              <a:rPr sz="2000" spc="-4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Health</a:t>
            </a:r>
            <a:r>
              <a:rPr sz="2000" spc="-4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Plan</a:t>
            </a:r>
            <a:r>
              <a:rPr sz="2000" spc="-3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Part</a:t>
            </a:r>
            <a:r>
              <a:rPr sz="2000" spc="-3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D</a:t>
            </a:r>
            <a:r>
              <a:rPr sz="2000" spc="-1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 Benefit:</a:t>
            </a:r>
            <a:endParaRPr sz="2000">
              <a:latin typeface="Franklin Gothic Medium"/>
              <a:cs typeface="Franklin Gothic Medium"/>
            </a:endParaRPr>
          </a:p>
          <a:p>
            <a:pPr marL="299085" indent="-286385">
              <a:lnSpc>
                <a:spcPct val="100000"/>
              </a:lnSpc>
              <a:spcBef>
                <a:spcPts val="1885"/>
              </a:spcBef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latin typeface="Franklin Gothic Book"/>
                <a:cs typeface="Franklin Gothic Book"/>
              </a:rPr>
              <a:t>Simplified</a:t>
            </a:r>
            <a:r>
              <a:rPr sz="1600" spc="-7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Pharmacy</a:t>
            </a:r>
            <a:r>
              <a:rPr sz="1600" spc="-1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Network</a:t>
            </a:r>
            <a:r>
              <a:rPr sz="1600" spc="-10" dirty="0">
                <a:latin typeface="Franklin Gothic Book"/>
                <a:cs typeface="Franklin Gothic Book"/>
              </a:rPr>
              <a:t> </a:t>
            </a:r>
            <a:r>
              <a:rPr sz="1600" strike="sngStrike" dirty="0">
                <a:latin typeface="Franklin Gothic Book"/>
                <a:cs typeface="Franklin Gothic Book"/>
              </a:rPr>
              <a:t>-</a:t>
            </a:r>
            <a:r>
              <a:rPr sz="1600" strike="sngStrike" spc="-40" dirty="0">
                <a:latin typeface="Franklin Gothic Book"/>
                <a:cs typeface="Franklin Gothic Book"/>
              </a:rPr>
              <a:t> </a:t>
            </a:r>
            <a:r>
              <a:rPr sz="1600" strike="noStrike" dirty="0">
                <a:latin typeface="Franklin Gothic Book"/>
                <a:cs typeface="Franklin Gothic Book"/>
              </a:rPr>
              <a:t>no</a:t>
            </a:r>
            <a:r>
              <a:rPr sz="1600" strike="noStrike" spc="-45" dirty="0">
                <a:latin typeface="Franklin Gothic Book"/>
                <a:cs typeface="Franklin Gothic Book"/>
              </a:rPr>
              <a:t> </a:t>
            </a:r>
            <a:r>
              <a:rPr sz="1600" strike="noStrike" spc="-10" dirty="0">
                <a:latin typeface="Franklin Gothic Book"/>
                <a:cs typeface="Franklin Gothic Book"/>
              </a:rPr>
              <a:t>“preferred”</a:t>
            </a:r>
            <a:r>
              <a:rPr sz="1600" strike="noStrike" spc="-40" dirty="0">
                <a:latin typeface="Franklin Gothic Book"/>
                <a:cs typeface="Franklin Gothic Book"/>
              </a:rPr>
              <a:t> </a:t>
            </a:r>
            <a:r>
              <a:rPr sz="1600" strike="noStrike" dirty="0">
                <a:latin typeface="Franklin Gothic Book"/>
                <a:cs typeface="Franklin Gothic Book"/>
              </a:rPr>
              <a:t>pharmacy</a:t>
            </a:r>
            <a:r>
              <a:rPr sz="1600" strike="noStrike" spc="-35" dirty="0">
                <a:latin typeface="Franklin Gothic Book"/>
                <a:cs typeface="Franklin Gothic Book"/>
              </a:rPr>
              <a:t> </a:t>
            </a:r>
            <a:r>
              <a:rPr sz="1600" strike="noStrike" spc="-10" dirty="0">
                <a:latin typeface="Franklin Gothic Book"/>
                <a:cs typeface="Franklin Gothic Book"/>
              </a:rPr>
              <a:t>network</a:t>
            </a:r>
            <a:endParaRPr sz="1600">
              <a:latin typeface="Franklin Gothic Book"/>
              <a:cs typeface="Franklin Gothic Book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latin typeface="Franklin Gothic Book"/>
                <a:cs typeface="Franklin Gothic Book"/>
              </a:rPr>
              <a:t>$0</a:t>
            </a:r>
            <a:r>
              <a:rPr sz="1600" spc="-2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copay</a:t>
            </a:r>
            <a:r>
              <a:rPr sz="1600" spc="-1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on</a:t>
            </a:r>
            <a:r>
              <a:rPr sz="1600" spc="-2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Tier</a:t>
            </a:r>
            <a:r>
              <a:rPr sz="1600" spc="-3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1</a:t>
            </a:r>
            <a:r>
              <a:rPr sz="1600" spc="-30" dirty="0">
                <a:latin typeface="Franklin Gothic Book"/>
                <a:cs typeface="Franklin Gothic Book"/>
              </a:rPr>
              <a:t> </a:t>
            </a:r>
            <a:r>
              <a:rPr sz="1600" spc="-20" dirty="0">
                <a:latin typeface="Franklin Gothic Book"/>
                <a:cs typeface="Franklin Gothic Book"/>
              </a:rPr>
              <a:t>drugs</a:t>
            </a:r>
            <a:endParaRPr sz="1600">
              <a:latin typeface="Franklin Gothic Book"/>
              <a:cs typeface="Franklin Gothic Book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latin typeface="Franklin Gothic Book"/>
                <a:cs typeface="Franklin Gothic Book"/>
              </a:rPr>
              <a:t>Mail</a:t>
            </a:r>
            <a:r>
              <a:rPr sz="1600" spc="-4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order</a:t>
            </a:r>
            <a:r>
              <a:rPr sz="1600" spc="-4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available</a:t>
            </a:r>
            <a:r>
              <a:rPr sz="1600" spc="-2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via</a:t>
            </a:r>
            <a:r>
              <a:rPr sz="1600" spc="-4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Costco</a:t>
            </a:r>
            <a:r>
              <a:rPr sz="1600" spc="-2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Mail</a:t>
            </a:r>
            <a:r>
              <a:rPr sz="1600" spc="-40" dirty="0">
                <a:latin typeface="Franklin Gothic Book"/>
                <a:cs typeface="Franklin Gothic Book"/>
              </a:rPr>
              <a:t> </a:t>
            </a:r>
            <a:r>
              <a:rPr sz="1600" spc="-20" dirty="0">
                <a:latin typeface="Franklin Gothic Book"/>
                <a:cs typeface="Franklin Gothic Book"/>
              </a:rPr>
              <a:t>Order</a:t>
            </a:r>
            <a:endParaRPr sz="1600">
              <a:latin typeface="Franklin Gothic Book"/>
              <a:cs typeface="Franklin Gothic Book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latin typeface="Franklin Gothic Book"/>
                <a:cs typeface="Franklin Gothic Book"/>
              </a:rPr>
              <a:t>Specialty</a:t>
            </a:r>
            <a:r>
              <a:rPr sz="1600" spc="-4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drugs</a:t>
            </a:r>
            <a:r>
              <a:rPr sz="1600" spc="-6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available</a:t>
            </a:r>
            <a:r>
              <a:rPr sz="1600" spc="-2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at</a:t>
            </a:r>
            <a:r>
              <a:rPr sz="1600" spc="-4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Costco</a:t>
            </a:r>
            <a:r>
              <a:rPr sz="1600" spc="-4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Specialty</a:t>
            </a:r>
            <a:r>
              <a:rPr sz="1600" spc="-4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Pharmacy</a:t>
            </a:r>
            <a:r>
              <a:rPr sz="1600" spc="-2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&amp;</a:t>
            </a:r>
            <a:r>
              <a:rPr sz="1600" spc="-4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Memorial</a:t>
            </a:r>
            <a:r>
              <a:rPr sz="1600" spc="-2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Hermann</a:t>
            </a:r>
            <a:r>
              <a:rPr sz="1600" spc="-3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Specialty</a:t>
            </a:r>
            <a:r>
              <a:rPr sz="1600" spc="-40" dirty="0">
                <a:latin typeface="Franklin Gothic Book"/>
                <a:cs typeface="Franklin Gothic Book"/>
              </a:rPr>
              <a:t> </a:t>
            </a:r>
            <a:r>
              <a:rPr sz="1600" spc="-10" dirty="0">
                <a:latin typeface="Franklin Gothic Book"/>
                <a:cs typeface="Franklin Gothic Book"/>
              </a:rPr>
              <a:t>Pharmacy</a:t>
            </a:r>
            <a:endParaRPr sz="1600">
              <a:latin typeface="Franklin Gothic Book"/>
              <a:cs typeface="Franklin Gothic Book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latin typeface="Franklin Gothic Book"/>
                <a:cs typeface="Franklin Gothic Book"/>
              </a:rPr>
              <a:t>Formulary</a:t>
            </a:r>
            <a:r>
              <a:rPr sz="1600" spc="-2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insulins</a:t>
            </a:r>
            <a:r>
              <a:rPr sz="1600" spc="-4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–</a:t>
            </a:r>
            <a:r>
              <a:rPr sz="1600" spc="-5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up</a:t>
            </a:r>
            <a:r>
              <a:rPr sz="1600" spc="-3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to</a:t>
            </a:r>
            <a:r>
              <a:rPr sz="1600" spc="-2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$35</a:t>
            </a:r>
            <a:r>
              <a:rPr sz="1600" spc="-2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max</a:t>
            </a:r>
            <a:r>
              <a:rPr sz="1600" spc="-3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for</a:t>
            </a:r>
            <a:r>
              <a:rPr sz="1600" spc="-2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1</a:t>
            </a:r>
            <a:r>
              <a:rPr sz="1600" spc="-3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month</a:t>
            </a:r>
            <a:r>
              <a:rPr sz="1600" spc="-20" dirty="0">
                <a:latin typeface="Franklin Gothic Book"/>
                <a:cs typeface="Franklin Gothic Book"/>
              </a:rPr>
              <a:t> </a:t>
            </a:r>
            <a:r>
              <a:rPr sz="1600" spc="-10" dirty="0">
                <a:latin typeface="Franklin Gothic Book"/>
                <a:cs typeface="Franklin Gothic Book"/>
              </a:rPr>
              <a:t>supply</a:t>
            </a:r>
            <a:endParaRPr sz="1600">
              <a:latin typeface="Franklin Gothic Book"/>
              <a:cs typeface="Franklin Gothic Book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latin typeface="Franklin Gothic Book"/>
                <a:cs typeface="Franklin Gothic Book"/>
              </a:rPr>
              <a:t>Part</a:t>
            </a:r>
            <a:r>
              <a:rPr sz="1600" spc="-3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D</a:t>
            </a:r>
            <a:r>
              <a:rPr sz="1600" spc="-3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vaccines</a:t>
            </a:r>
            <a:r>
              <a:rPr sz="1600" spc="-3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fully</a:t>
            </a:r>
            <a:r>
              <a:rPr sz="1600" spc="-7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covered</a:t>
            </a:r>
            <a:r>
              <a:rPr sz="1600" spc="-1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(refer</a:t>
            </a:r>
            <a:r>
              <a:rPr sz="1600" spc="-3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to</a:t>
            </a:r>
            <a:r>
              <a:rPr sz="1600" spc="-4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your</a:t>
            </a:r>
            <a:r>
              <a:rPr sz="1600" spc="-3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2026</a:t>
            </a:r>
            <a:r>
              <a:rPr sz="1600" spc="-40" dirty="0">
                <a:latin typeface="Franklin Gothic Book"/>
                <a:cs typeface="Franklin Gothic Book"/>
              </a:rPr>
              <a:t> </a:t>
            </a:r>
            <a:r>
              <a:rPr sz="1600" spc="-10" dirty="0">
                <a:latin typeface="Franklin Gothic Book"/>
                <a:cs typeface="Franklin Gothic Book"/>
              </a:rPr>
              <a:t>formulary)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4579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95"/>
              </a:spcBef>
            </a:pPr>
            <a:r>
              <a:rPr dirty="0"/>
              <a:t>MHHP</a:t>
            </a:r>
            <a:r>
              <a:rPr spc="-45" dirty="0"/>
              <a:t> </a:t>
            </a:r>
            <a:r>
              <a:rPr dirty="0"/>
              <a:t>Prescription</a:t>
            </a:r>
            <a:r>
              <a:rPr spc="-50" dirty="0"/>
              <a:t> </a:t>
            </a:r>
            <a:r>
              <a:rPr spc="-10" dirty="0"/>
              <a:t>Highlights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0"/>
              </a:lnSpc>
            </a:pPr>
            <a:r>
              <a:rPr dirty="0"/>
              <a:t>Experience</a:t>
            </a:r>
            <a:r>
              <a:rPr spc="20" dirty="0"/>
              <a:t> </a:t>
            </a:r>
            <a:r>
              <a:rPr dirty="0"/>
              <a:t>our</a:t>
            </a:r>
            <a:r>
              <a:rPr spc="55" dirty="0"/>
              <a:t> </a:t>
            </a:r>
            <a:r>
              <a:rPr dirty="0"/>
              <a:t>Medicare</a:t>
            </a:r>
            <a:r>
              <a:rPr spc="20" dirty="0"/>
              <a:t> </a:t>
            </a:r>
            <a:r>
              <a:rPr spc="-10" dirty="0"/>
              <a:t>Advantage.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919988" y="1607060"/>
            <a:ext cx="9744075" cy="3863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Franklin Gothic Medium"/>
                <a:cs typeface="Franklin Gothic Medium"/>
              </a:rPr>
              <a:t>Preferred</a:t>
            </a:r>
            <a:r>
              <a:rPr sz="2000" spc="-65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Diabetic</a:t>
            </a:r>
            <a:r>
              <a:rPr sz="2000" spc="-60" dirty="0">
                <a:latin typeface="Franklin Gothic Medium"/>
                <a:cs typeface="Franklin Gothic Medium"/>
              </a:rPr>
              <a:t> </a:t>
            </a:r>
            <a:r>
              <a:rPr sz="2000" spc="-10" dirty="0">
                <a:latin typeface="Franklin Gothic Medium"/>
                <a:cs typeface="Franklin Gothic Medium"/>
              </a:rPr>
              <a:t>Vendors</a:t>
            </a:r>
            <a:endParaRPr sz="2000">
              <a:latin typeface="Franklin Gothic Medium"/>
              <a:cs typeface="Franklin Gothic Medium"/>
            </a:endParaRPr>
          </a:p>
          <a:p>
            <a:pPr marL="307975" marR="327660" indent="-181610">
              <a:lnSpc>
                <a:spcPct val="100000"/>
              </a:lnSpc>
              <a:spcBef>
                <a:spcPts val="1380"/>
              </a:spcBef>
              <a:buFont typeface="Arial"/>
              <a:buChar char="•"/>
              <a:tabLst>
                <a:tab pos="307975" algn="l"/>
              </a:tabLst>
            </a:pPr>
            <a:r>
              <a:rPr sz="1800" dirty="0">
                <a:latin typeface="Franklin Gothic Book"/>
                <a:cs typeface="Franklin Gothic Book"/>
              </a:rPr>
              <a:t>Roche</a:t>
            </a:r>
            <a:r>
              <a:rPr sz="1800" spc="-65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(Accu-</a:t>
            </a:r>
            <a:r>
              <a:rPr sz="1800" dirty="0">
                <a:latin typeface="Franklin Gothic Book"/>
                <a:cs typeface="Franklin Gothic Book"/>
              </a:rPr>
              <a:t>chek)and</a:t>
            </a:r>
            <a:r>
              <a:rPr sz="1800" spc="-5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Ascencia</a:t>
            </a:r>
            <a:r>
              <a:rPr sz="1800" spc="-5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(Contour)</a:t>
            </a:r>
            <a:r>
              <a:rPr sz="1800" spc="-6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will</a:t>
            </a:r>
            <a:r>
              <a:rPr sz="1800" spc="-5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be</a:t>
            </a:r>
            <a:r>
              <a:rPr sz="1800" spc="-6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the</a:t>
            </a:r>
            <a:r>
              <a:rPr sz="1800" spc="-5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preferred</a:t>
            </a:r>
            <a:r>
              <a:rPr sz="1800" spc="-5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diabetic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glucometer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and</a:t>
            </a:r>
            <a:r>
              <a:rPr sz="1800" spc="-50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related </a:t>
            </a:r>
            <a:r>
              <a:rPr sz="1800" dirty="0">
                <a:latin typeface="Franklin Gothic Book"/>
                <a:cs typeface="Franklin Gothic Book"/>
              </a:rPr>
              <a:t>supplies</a:t>
            </a:r>
            <a:r>
              <a:rPr sz="1800" spc="-3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(such</a:t>
            </a:r>
            <a:r>
              <a:rPr sz="1800" spc="-5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as</a:t>
            </a:r>
            <a:r>
              <a:rPr sz="1800" spc="-5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test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strips)</a:t>
            </a:r>
            <a:r>
              <a:rPr sz="1800" spc="-5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for</a:t>
            </a:r>
            <a:r>
              <a:rPr sz="1800" spc="-60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2026.</a:t>
            </a:r>
            <a:endParaRPr sz="1800">
              <a:latin typeface="Franklin Gothic Book"/>
              <a:cs typeface="Franklin Gothic Book"/>
            </a:endParaRPr>
          </a:p>
          <a:p>
            <a:pPr marL="307340" indent="-180975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07340" algn="l"/>
              </a:tabLst>
            </a:pPr>
            <a:r>
              <a:rPr sz="1800" dirty="0">
                <a:latin typeface="Franklin Gothic Book"/>
                <a:cs typeface="Franklin Gothic Book"/>
              </a:rPr>
              <a:t>20%</a:t>
            </a:r>
            <a:r>
              <a:rPr sz="1800" spc="-6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coinsurance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for</a:t>
            </a:r>
            <a:r>
              <a:rPr sz="1800" spc="-6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all</a:t>
            </a:r>
            <a:r>
              <a:rPr sz="1800" spc="-3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other</a:t>
            </a:r>
            <a:r>
              <a:rPr sz="1800" spc="-60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Medicare-</a:t>
            </a:r>
            <a:r>
              <a:rPr sz="1800" dirty="0">
                <a:latin typeface="Franklin Gothic Book"/>
                <a:cs typeface="Franklin Gothic Book"/>
              </a:rPr>
              <a:t>covered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diabetic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supplies</a:t>
            </a:r>
            <a:r>
              <a:rPr sz="1400" spc="-10" dirty="0">
                <a:latin typeface="Franklin Gothic Book"/>
                <a:cs typeface="Franklin Gothic Book"/>
              </a:rPr>
              <a:t>.</a:t>
            </a:r>
            <a:endParaRPr sz="14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55"/>
              </a:spcBef>
              <a:buFont typeface="Arial"/>
              <a:buChar char="•"/>
            </a:pPr>
            <a:endParaRPr sz="1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Franklin Gothic Medium"/>
                <a:cs typeface="Franklin Gothic Medium"/>
              </a:rPr>
              <a:t>Continuous</a:t>
            </a:r>
            <a:r>
              <a:rPr sz="2000" spc="-55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Glucose</a:t>
            </a:r>
            <a:r>
              <a:rPr sz="2000" spc="-60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Monitors</a:t>
            </a:r>
            <a:r>
              <a:rPr sz="2000" spc="-50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(CGM)</a:t>
            </a:r>
            <a:r>
              <a:rPr sz="2000" spc="-65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are</a:t>
            </a:r>
            <a:r>
              <a:rPr sz="2000" spc="-35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covered</a:t>
            </a:r>
            <a:r>
              <a:rPr sz="2000" spc="-55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at</a:t>
            </a:r>
            <a:r>
              <a:rPr sz="2000" spc="-30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the</a:t>
            </a:r>
            <a:r>
              <a:rPr sz="2000" spc="-50" dirty="0">
                <a:latin typeface="Franklin Gothic Medium"/>
                <a:cs typeface="Franklin Gothic Medium"/>
              </a:rPr>
              <a:t> </a:t>
            </a:r>
            <a:r>
              <a:rPr sz="2000" spc="-10" dirty="0">
                <a:latin typeface="Franklin Gothic Medium"/>
                <a:cs typeface="Franklin Gothic Medium"/>
              </a:rPr>
              <a:t>Pharmacy!</a:t>
            </a:r>
            <a:endParaRPr sz="2000">
              <a:latin typeface="Franklin Gothic Medium"/>
              <a:cs typeface="Franklin Gothic Medium"/>
            </a:endParaRPr>
          </a:p>
          <a:p>
            <a:pPr marL="276860" marR="19050" indent="-181610">
              <a:lnSpc>
                <a:spcPts val="1939"/>
              </a:lnSpc>
              <a:spcBef>
                <a:spcPts val="2255"/>
              </a:spcBef>
              <a:buSzPct val="80555"/>
              <a:buFont typeface="Corbel"/>
              <a:buChar char="•"/>
              <a:tabLst>
                <a:tab pos="278130" algn="l"/>
              </a:tabLst>
            </a:pPr>
            <a:r>
              <a:rPr sz="1800" dirty="0">
                <a:latin typeface="Franklin Gothic Book"/>
                <a:cs typeface="Franklin Gothic Book"/>
              </a:rPr>
              <a:t>Continuous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Glucose</a:t>
            </a:r>
            <a:r>
              <a:rPr sz="1800" spc="-5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Monitors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(CGM)</a:t>
            </a:r>
            <a:r>
              <a:rPr sz="1800" spc="-7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are</a:t>
            </a:r>
            <a:r>
              <a:rPr sz="1800" spc="-60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covered</a:t>
            </a:r>
            <a:r>
              <a:rPr sz="1800" spc="-5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through</a:t>
            </a:r>
            <a:r>
              <a:rPr sz="1800" spc="-4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your</a:t>
            </a:r>
            <a:r>
              <a:rPr sz="1800" spc="-5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pharmacy</a:t>
            </a:r>
            <a:r>
              <a:rPr sz="1800" spc="-5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benefit.</a:t>
            </a:r>
            <a:r>
              <a:rPr sz="1800" spc="-5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Please</a:t>
            </a:r>
            <a:r>
              <a:rPr sz="1800" spc="-5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check</a:t>
            </a:r>
            <a:r>
              <a:rPr sz="1800" spc="-55" dirty="0">
                <a:latin typeface="Franklin Gothic Book"/>
                <a:cs typeface="Franklin Gothic Book"/>
              </a:rPr>
              <a:t> </a:t>
            </a:r>
            <a:r>
              <a:rPr sz="1800" spc="-25" dirty="0">
                <a:latin typeface="Franklin Gothic Book"/>
                <a:cs typeface="Franklin Gothic Book"/>
              </a:rPr>
              <a:t>the 	</a:t>
            </a:r>
            <a:r>
              <a:rPr sz="1800" dirty="0">
                <a:latin typeface="Franklin Gothic Book"/>
                <a:cs typeface="Franklin Gothic Book"/>
              </a:rPr>
              <a:t>formulary</a:t>
            </a:r>
            <a:r>
              <a:rPr sz="1800" spc="-5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for</a:t>
            </a:r>
            <a:r>
              <a:rPr sz="1800" spc="-6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any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restrictions</a:t>
            </a:r>
            <a:r>
              <a:rPr sz="1800" spc="-4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and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for</a:t>
            </a:r>
            <a:r>
              <a:rPr sz="1800" spc="-6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tier</a:t>
            </a:r>
            <a:r>
              <a:rPr sz="1800" spc="-6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information.</a:t>
            </a:r>
            <a:r>
              <a:rPr sz="1800" spc="-4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Preferred</a:t>
            </a:r>
            <a:r>
              <a:rPr sz="1800" spc="-3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CGM</a:t>
            </a:r>
            <a:r>
              <a:rPr sz="1800" spc="-6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brands</a:t>
            </a:r>
            <a:r>
              <a:rPr sz="1800" spc="-5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are</a:t>
            </a:r>
            <a:r>
              <a:rPr sz="1800" spc="-5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DexCom</a:t>
            </a:r>
            <a:r>
              <a:rPr sz="1800" spc="-60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G6/G7 	</a:t>
            </a:r>
            <a:r>
              <a:rPr sz="1800" dirty="0">
                <a:latin typeface="Franklin Gothic Book"/>
                <a:cs typeface="Franklin Gothic Book"/>
              </a:rPr>
              <a:t>and</a:t>
            </a:r>
            <a:r>
              <a:rPr sz="1800" spc="-25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Freestyle</a:t>
            </a:r>
            <a:r>
              <a:rPr sz="1800" spc="-2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Libre</a:t>
            </a:r>
            <a:r>
              <a:rPr sz="1800" spc="-10" dirty="0">
                <a:latin typeface="Franklin Gothic Book"/>
                <a:cs typeface="Franklin Gothic Book"/>
              </a:rPr>
              <a:t> products.</a:t>
            </a:r>
            <a:endParaRPr sz="1800">
              <a:latin typeface="Franklin Gothic Book"/>
              <a:cs typeface="Franklin Gothic Book"/>
            </a:endParaRPr>
          </a:p>
          <a:p>
            <a:pPr marL="552450" marR="5080" lvl="1" indent="-182880">
              <a:lnSpc>
                <a:spcPts val="1730"/>
              </a:lnSpc>
              <a:spcBef>
                <a:spcPts val="600"/>
              </a:spcBef>
              <a:buSzPct val="78125"/>
              <a:buFont typeface="Corbel"/>
              <a:buChar char="•"/>
              <a:tabLst>
                <a:tab pos="552450" algn="l"/>
              </a:tabLst>
            </a:pPr>
            <a:r>
              <a:rPr sz="1600" i="1" dirty="0">
                <a:latin typeface="Franklin Gothic Book"/>
                <a:cs typeface="Franklin Gothic Book"/>
              </a:rPr>
              <a:t>Other</a:t>
            </a:r>
            <a:r>
              <a:rPr sz="1600" i="1" spc="-40" dirty="0">
                <a:latin typeface="Franklin Gothic Book"/>
                <a:cs typeface="Franklin Gothic Book"/>
              </a:rPr>
              <a:t> </a:t>
            </a:r>
            <a:r>
              <a:rPr sz="1600" i="1" dirty="0">
                <a:latin typeface="Franklin Gothic Book"/>
                <a:cs typeface="Franklin Gothic Book"/>
              </a:rPr>
              <a:t>brands</a:t>
            </a:r>
            <a:r>
              <a:rPr sz="1600" i="1" spc="-45" dirty="0">
                <a:latin typeface="Franklin Gothic Book"/>
                <a:cs typeface="Franklin Gothic Book"/>
              </a:rPr>
              <a:t> </a:t>
            </a:r>
            <a:r>
              <a:rPr sz="1600" i="1" dirty="0">
                <a:latin typeface="Franklin Gothic Book"/>
                <a:cs typeface="Franklin Gothic Book"/>
              </a:rPr>
              <a:t>and</a:t>
            </a:r>
            <a:r>
              <a:rPr sz="1600" i="1" spc="-40" dirty="0">
                <a:latin typeface="Franklin Gothic Book"/>
                <a:cs typeface="Franklin Gothic Book"/>
              </a:rPr>
              <a:t> </a:t>
            </a:r>
            <a:r>
              <a:rPr sz="1600" i="1" dirty="0">
                <a:latin typeface="Franklin Gothic Book"/>
                <a:cs typeface="Franklin Gothic Book"/>
              </a:rPr>
              <a:t>manufacturers</a:t>
            </a:r>
            <a:r>
              <a:rPr sz="1600" i="1" spc="-35" dirty="0">
                <a:latin typeface="Franklin Gothic Book"/>
                <a:cs typeface="Franklin Gothic Book"/>
              </a:rPr>
              <a:t> </a:t>
            </a:r>
            <a:r>
              <a:rPr sz="1600" i="1" dirty="0">
                <a:latin typeface="Franklin Gothic Book"/>
                <a:cs typeface="Franklin Gothic Book"/>
              </a:rPr>
              <a:t>may</a:t>
            </a:r>
            <a:r>
              <a:rPr sz="1600" i="1" spc="-40" dirty="0">
                <a:latin typeface="Franklin Gothic Book"/>
                <a:cs typeface="Franklin Gothic Book"/>
              </a:rPr>
              <a:t> </a:t>
            </a:r>
            <a:r>
              <a:rPr sz="1600" i="1" dirty="0">
                <a:latin typeface="Franklin Gothic Book"/>
                <a:cs typeface="Franklin Gothic Book"/>
              </a:rPr>
              <a:t>be</a:t>
            </a:r>
            <a:r>
              <a:rPr sz="1600" i="1" spc="-45" dirty="0">
                <a:latin typeface="Franklin Gothic Book"/>
                <a:cs typeface="Franklin Gothic Book"/>
              </a:rPr>
              <a:t> </a:t>
            </a:r>
            <a:r>
              <a:rPr sz="1600" i="1" dirty="0">
                <a:latin typeface="Franklin Gothic Book"/>
                <a:cs typeface="Franklin Gothic Book"/>
              </a:rPr>
              <a:t>covered</a:t>
            </a:r>
            <a:r>
              <a:rPr sz="1600" i="1" spc="-10" dirty="0">
                <a:latin typeface="Franklin Gothic Book"/>
                <a:cs typeface="Franklin Gothic Book"/>
              </a:rPr>
              <a:t> </a:t>
            </a:r>
            <a:r>
              <a:rPr sz="1600" i="1" dirty="0">
                <a:latin typeface="Franklin Gothic Book"/>
                <a:cs typeface="Franklin Gothic Book"/>
              </a:rPr>
              <a:t>if</a:t>
            </a:r>
            <a:r>
              <a:rPr sz="1600" i="1" spc="-60" dirty="0">
                <a:latin typeface="Franklin Gothic Book"/>
                <a:cs typeface="Franklin Gothic Book"/>
              </a:rPr>
              <a:t> </a:t>
            </a:r>
            <a:r>
              <a:rPr sz="1600" i="1" dirty="0">
                <a:latin typeface="Franklin Gothic Book"/>
                <a:cs typeface="Franklin Gothic Book"/>
              </a:rPr>
              <a:t>your</a:t>
            </a:r>
            <a:r>
              <a:rPr sz="1600" i="1" spc="-45" dirty="0">
                <a:latin typeface="Franklin Gothic Book"/>
                <a:cs typeface="Franklin Gothic Book"/>
              </a:rPr>
              <a:t> </a:t>
            </a:r>
            <a:r>
              <a:rPr sz="1600" i="1" dirty="0">
                <a:latin typeface="Franklin Gothic Book"/>
                <a:cs typeface="Franklin Gothic Book"/>
              </a:rPr>
              <a:t>doctor</a:t>
            </a:r>
            <a:r>
              <a:rPr sz="1600" i="1" spc="-45" dirty="0">
                <a:latin typeface="Franklin Gothic Book"/>
                <a:cs typeface="Franklin Gothic Book"/>
              </a:rPr>
              <a:t> </a:t>
            </a:r>
            <a:r>
              <a:rPr sz="1600" i="1" dirty="0">
                <a:latin typeface="Franklin Gothic Book"/>
                <a:cs typeface="Franklin Gothic Book"/>
              </a:rPr>
              <a:t>or</a:t>
            </a:r>
            <a:r>
              <a:rPr sz="1600" i="1" spc="-45" dirty="0">
                <a:latin typeface="Franklin Gothic Book"/>
                <a:cs typeface="Franklin Gothic Book"/>
              </a:rPr>
              <a:t> </a:t>
            </a:r>
            <a:r>
              <a:rPr sz="1600" i="1" dirty="0">
                <a:latin typeface="Franklin Gothic Book"/>
                <a:cs typeface="Franklin Gothic Book"/>
              </a:rPr>
              <a:t>provider</a:t>
            </a:r>
            <a:r>
              <a:rPr sz="1600" i="1" spc="-35" dirty="0">
                <a:latin typeface="Franklin Gothic Book"/>
                <a:cs typeface="Franklin Gothic Book"/>
              </a:rPr>
              <a:t> </a:t>
            </a:r>
            <a:r>
              <a:rPr sz="1600" i="1" dirty="0">
                <a:latin typeface="Franklin Gothic Book"/>
                <a:cs typeface="Franklin Gothic Book"/>
              </a:rPr>
              <a:t>tells</a:t>
            </a:r>
            <a:r>
              <a:rPr sz="1600" i="1" spc="-55" dirty="0">
                <a:latin typeface="Franklin Gothic Book"/>
                <a:cs typeface="Franklin Gothic Book"/>
              </a:rPr>
              <a:t> </a:t>
            </a:r>
            <a:r>
              <a:rPr sz="1600" i="1" dirty="0">
                <a:latin typeface="Franklin Gothic Book"/>
                <a:cs typeface="Franklin Gothic Book"/>
              </a:rPr>
              <a:t>us</a:t>
            </a:r>
            <a:r>
              <a:rPr sz="1600" i="1" spc="-60" dirty="0">
                <a:latin typeface="Franklin Gothic Book"/>
                <a:cs typeface="Franklin Gothic Book"/>
              </a:rPr>
              <a:t> </a:t>
            </a:r>
            <a:r>
              <a:rPr sz="1600" i="1" dirty="0">
                <a:latin typeface="Franklin Gothic Book"/>
                <a:cs typeface="Franklin Gothic Book"/>
              </a:rPr>
              <a:t>that</a:t>
            </a:r>
            <a:r>
              <a:rPr sz="1600" i="1" spc="-30" dirty="0">
                <a:latin typeface="Franklin Gothic Book"/>
                <a:cs typeface="Franklin Gothic Book"/>
              </a:rPr>
              <a:t> </a:t>
            </a:r>
            <a:r>
              <a:rPr sz="1600" i="1" dirty="0">
                <a:latin typeface="Franklin Gothic Book"/>
                <a:cs typeface="Franklin Gothic Book"/>
              </a:rPr>
              <a:t>the</a:t>
            </a:r>
            <a:r>
              <a:rPr sz="1600" i="1" spc="-45" dirty="0">
                <a:latin typeface="Franklin Gothic Book"/>
                <a:cs typeface="Franklin Gothic Book"/>
              </a:rPr>
              <a:t> </a:t>
            </a:r>
            <a:r>
              <a:rPr sz="1600" i="1" dirty="0">
                <a:latin typeface="Franklin Gothic Book"/>
                <a:cs typeface="Franklin Gothic Book"/>
              </a:rPr>
              <a:t>preferred</a:t>
            </a:r>
            <a:r>
              <a:rPr sz="1600" i="1" spc="-20" dirty="0">
                <a:latin typeface="Franklin Gothic Book"/>
                <a:cs typeface="Franklin Gothic Book"/>
              </a:rPr>
              <a:t> </a:t>
            </a:r>
            <a:r>
              <a:rPr sz="1600" i="1" spc="-10" dirty="0">
                <a:latin typeface="Franklin Gothic Book"/>
                <a:cs typeface="Franklin Gothic Book"/>
              </a:rPr>
              <a:t>brand </a:t>
            </a:r>
            <a:r>
              <a:rPr sz="1600" i="1" dirty="0">
                <a:latin typeface="Franklin Gothic Book"/>
                <a:cs typeface="Franklin Gothic Book"/>
              </a:rPr>
              <a:t>is</a:t>
            </a:r>
            <a:r>
              <a:rPr sz="1600" i="1" spc="-60" dirty="0">
                <a:latin typeface="Franklin Gothic Book"/>
                <a:cs typeface="Franklin Gothic Book"/>
              </a:rPr>
              <a:t> </a:t>
            </a:r>
            <a:r>
              <a:rPr sz="1600" i="1" dirty="0">
                <a:latin typeface="Franklin Gothic Book"/>
                <a:cs typeface="Franklin Gothic Book"/>
              </a:rPr>
              <a:t>not</a:t>
            </a:r>
            <a:r>
              <a:rPr sz="1600" i="1" spc="-45" dirty="0">
                <a:latin typeface="Franklin Gothic Book"/>
                <a:cs typeface="Franklin Gothic Book"/>
              </a:rPr>
              <a:t> </a:t>
            </a:r>
            <a:r>
              <a:rPr sz="1600" i="1" dirty="0">
                <a:latin typeface="Franklin Gothic Book"/>
                <a:cs typeface="Franklin Gothic Book"/>
              </a:rPr>
              <a:t>appropriate</a:t>
            </a:r>
            <a:r>
              <a:rPr sz="1600" i="1" spc="-5" dirty="0">
                <a:latin typeface="Franklin Gothic Book"/>
                <a:cs typeface="Franklin Gothic Book"/>
              </a:rPr>
              <a:t> </a:t>
            </a:r>
            <a:r>
              <a:rPr sz="1600" i="1" dirty="0">
                <a:latin typeface="Franklin Gothic Book"/>
                <a:cs typeface="Franklin Gothic Book"/>
              </a:rPr>
              <a:t>for</a:t>
            </a:r>
            <a:r>
              <a:rPr sz="1600" i="1" spc="-60" dirty="0">
                <a:latin typeface="Franklin Gothic Book"/>
                <a:cs typeface="Franklin Gothic Book"/>
              </a:rPr>
              <a:t> </a:t>
            </a:r>
            <a:r>
              <a:rPr sz="1600" i="1" dirty="0">
                <a:latin typeface="Franklin Gothic Book"/>
                <a:cs typeface="Franklin Gothic Book"/>
              </a:rPr>
              <a:t>your</a:t>
            </a:r>
            <a:r>
              <a:rPr sz="1600" i="1" spc="-40" dirty="0">
                <a:latin typeface="Franklin Gothic Book"/>
                <a:cs typeface="Franklin Gothic Book"/>
              </a:rPr>
              <a:t> </a:t>
            </a:r>
            <a:r>
              <a:rPr sz="1600" i="1" dirty="0">
                <a:latin typeface="Franklin Gothic Book"/>
                <a:cs typeface="Franklin Gothic Book"/>
              </a:rPr>
              <a:t>medical</a:t>
            </a:r>
            <a:r>
              <a:rPr sz="1600" i="1" spc="-40" dirty="0">
                <a:latin typeface="Franklin Gothic Book"/>
                <a:cs typeface="Franklin Gothic Book"/>
              </a:rPr>
              <a:t> </a:t>
            </a:r>
            <a:r>
              <a:rPr sz="1600" i="1" spc="-10" dirty="0">
                <a:latin typeface="Franklin Gothic Book"/>
                <a:cs typeface="Franklin Gothic Book"/>
              </a:rPr>
              <a:t>needs.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1248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95"/>
              </a:spcBef>
            </a:pPr>
            <a:r>
              <a:rPr dirty="0"/>
              <a:t>HMO</a:t>
            </a:r>
            <a:r>
              <a:rPr spc="-55" dirty="0"/>
              <a:t> </a:t>
            </a:r>
            <a:r>
              <a:rPr dirty="0"/>
              <a:t>Initial</a:t>
            </a:r>
            <a:r>
              <a:rPr spc="-60" dirty="0"/>
              <a:t> </a:t>
            </a:r>
            <a:r>
              <a:rPr dirty="0"/>
              <a:t>Coverage:</a:t>
            </a:r>
            <a:r>
              <a:rPr spc="-70" dirty="0"/>
              <a:t> </a:t>
            </a:r>
            <a:r>
              <a:rPr u="sng" dirty="0">
                <a:uFill>
                  <a:solidFill>
                    <a:srgbClr val="006FC0"/>
                  </a:solidFill>
                </a:uFill>
              </a:rPr>
              <a:t>Retail</a:t>
            </a:r>
            <a:r>
              <a:rPr u="none" spc="-85" dirty="0"/>
              <a:t> </a:t>
            </a:r>
            <a:r>
              <a:rPr u="none" spc="-10" dirty="0"/>
              <a:t>Cost-Sharing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0"/>
              </a:lnSpc>
            </a:pPr>
            <a:r>
              <a:rPr dirty="0"/>
              <a:t>Experience</a:t>
            </a:r>
            <a:r>
              <a:rPr spc="20" dirty="0"/>
              <a:t> </a:t>
            </a:r>
            <a:r>
              <a:rPr dirty="0"/>
              <a:t>our</a:t>
            </a:r>
            <a:r>
              <a:rPr spc="55" dirty="0"/>
              <a:t> </a:t>
            </a:r>
            <a:r>
              <a:rPr dirty="0"/>
              <a:t>Medicare</a:t>
            </a:r>
            <a:r>
              <a:rPr spc="20" dirty="0"/>
              <a:t> </a:t>
            </a:r>
            <a:r>
              <a:rPr spc="-10" dirty="0"/>
              <a:t>Advantage.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18287" y="2126387"/>
          <a:ext cx="9704070" cy="3834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0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5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80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20" dirty="0">
                          <a:latin typeface="Franklin Gothic Medium"/>
                          <a:cs typeface="Franklin Gothic Medium"/>
                        </a:rPr>
                        <a:t>Tier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58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418590" marR="431800" indent="-98044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One-Month</a:t>
                      </a:r>
                      <a:r>
                        <a:rPr sz="16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Supply</a:t>
                      </a:r>
                      <a:r>
                        <a:rPr sz="1600" spc="-3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at</a:t>
                      </a:r>
                      <a:r>
                        <a:rPr sz="1600" spc="-2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a</a:t>
                      </a:r>
                      <a:r>
                        <a:rPr sz="1600" spc="-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latin typeface="Franklin Gothic Medium"/>
                          <a:cs typeface="Franklin Gothic Medium"/>
                        </a:rPr>
                        <a:t>Preferred Pharmacy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4D4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Three-Month</a:t>
                      </a:r>
                      <a:r>
                        <a:rPr sz="16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Supply</a:t>
                      </a:r>
                      <a:r>
                        <a:rPr sz="1600" spc="-3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at</a:t>
                      </a:r>
                      <a:r>
                        <a:rPr sz="1600" spc="-2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a</a:t>
                      </a:r>
                      <a:r>
                        <a:rPr sz="1600" spc="-10" dirty="0">
                          <a:latin typeface="Franklin Gothic Medium"/>
                          <a:cs typeface="Franklin Gothic Medium"/>
                        </a:rPr>
                        <a:t> Pharmacy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51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74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300" dirty="0">
                          <a:latin typeface="Franklin Gothic Medium"/>
                          <a:cs typeface="Franklin Gothic Medium"/>
                        </a:rPr>
                        <a:t>Tier</a:t>
                      </a:r>
                      <a:r>
                        <a:rPr sz="1300" spc="-1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300" spc="-50" dirty="0">
                          <a:latin typeface="Franklin Gothic Medium"/>
                          <a:cs typeface="Franklin Gothic Medium"/>
                        </a:rPr>
                        <a:t>1</a:t>
                      </a:r>
                      <a:endParaRPr sz="1300">
                        <a:latin typeface="Franklin Gothic Medium"/>
                        <a:cs typeface="Franklin Gothic Medium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300" dirty="0">
                          <a:latin typeface="Franklin Gothic Medium"/>
                          <a:cs typeface="Franklin Gothic Medium"/>
                        </a:rPr>
                        <a:t>(Preferred</a:t>
                      </a:r>
                      <a:r>
                        <a:rPr sz="13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300" spc="-10" dirty="0">
                          <a:latin typeface="Franklin Gothic Medium"/>
                          <a:cs typeface="Franklin Gothic Medium"/>
                        </a:rPr>
                        <a:t>Generic)</a:t>
                      </a:r>
                      <a:endParaRPr sz="13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1600" spc="-10" dirty="0">
                          <a:latin typeface="Franklin Gothic Book"/>
                          <a:cs typeface="Franklin Gothic Book"/>
                        </a:rPr>
                        <a:t>$0.00</a:t>
                      </a:r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72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1600" spc="-10" dirty="0">
                          <a:latin typeface="Franklin Gothic Book"/>
                          <a:cs typeface="Franklin Gothic Book"/>
                        </a:rPr>
                        <a:t>$0.00</a:t>
                      </a:r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72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385">
                <a:tc>
                  <a:txBody>
                    <a:bodyPr/>
                    <a:lstStyle/>
                    <a:p>
                      <a:pPr marL="67945" marR="125031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300" dirty="0">
                          <a:latin typeface="Franklin Gothic Medium"/>
                          <a:cs typeface="Franklin Gothic Medium"/>
                        </a:rPr>
                        <a:t>Tier</a:t>
                      </a:r>
                      <a:r>
                        <a:rPr sz="1300" spc="-1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300" spc="-50" dirty="0">
                          <a:latin typeface="Franklin Gothic Medium"/>
                          <a:cs typeface="Franklin Gothic Medium"/>
                        </a:rPr>
                        <a:t>2 </a:t>
                      </a:r>
                      <a:r>
                        <a:rPr sz="1300" spc="-10" dirty="0">
                          <a:latin typeface="Franklin Gothic Medium"/>
                          <a:cs typeface="Franklin Gothic Medium"/>
                        </a:rPr>
                        <a:t>(Generic)</a:t>
                      </a:r>
                      <a:endParaRPr sz="13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1600" spc="-10" dirty="0">
                          <a:latin typeface="Franklin Gothic Book"/>
                          <a:cs typeface="Franklin Gothic Book"/>
                        </a:rPr>
                        <a:t>$5.00</a:t>
                      </a:r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48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1600" spc="-10" dirty="0">
                          <a:latin typeface="Franklin Gothic Book"/>
                          <a:cs typeface="Franklin Gothic Book"/>
                        </a:rPr>
                        <a:t>$15.00</a:t>
                      </a:r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48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74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300" dirty="0">
                          <a:latin typeface="Franklin Gothic Medium"/>
                          <a:cs typeface="Franklin Gothic Medium"/>
                        </a:rPr>
                        <a:t>Tier</a:t>
                      </a:r>
                      <a:r>
                        <a:rPr sz="1300" spc="-1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300" spc="-50" dirty="0">
                          <a:latin typeface="Franklin Gothic Medium"/>
                          <a:cs typeface="Franklin Gothic Medium"/>
                        </a:rPr>
                        <a:t>3</a:t>
                      </a:r>
                      <a:endParaRPr sz="1300">
                        <a:latin typeface="Franklin Gothic Medium"/>
                        <a:cs typeface="Franklin Gothic Medium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300" dirty="0">
                          <a:latin typeface="Franklin Gothic Medium"/>
                          <a:cs typeface="Franklin Gothic Medium"/>
                        </a:rPr>
                        <a:t>(Preferred</a:t>
                      </a:r>
                      <a:r>
                        <a:rPr sz="1300" spc="-2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300" spc="-10" dirty="0">
                          <a:latin typeface="Franklin Gothic Medium"/>
                          <a:cs typeface="Franklin Gothic Medium"/>
                        </a:rPr>
                        <a:t>Brand)</a:t>
                      </a:r>
                      <a:endParaRPr sz="13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1600" spc="-25" dirty="0">
                          <a:latin typeface="Franklin Gothic Book"/>
                          <a:cs typeface="Franklin Gothic Book"/>
                        </a:rPr>
                        <a:t>23%</a:t>
                      </a:r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72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1600" spc="-20" dirty="0">
                          <a:latin typeface="Franklin Gothic Book"/>
                          <a:cs typeface="Franklin Gothic Book"/>
                        </a:rPr>
                        <a:t>Total</a:t>
                      </a:r>
                      <a:r>
                        <a:rPr sz="1600" spc="-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600" dirty="0">
                          <a:latin typeface="Franklin Gothic Book"/>
                          <a:cs typeface="Franklin Gothic Book"/>
                        </a:rPr>
                        <a:t>cost</a:t>
                      </a:r>
                      <a:r>
                        <a:rPr sz="16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600" dirty="0">
                          <a:latin typeface="Franklin Gothic Book"/>
                          <a:cs typeface="Franklin Gothic Book"/>
                        </a:rPr>
                        <a:t>x</a:t>
                      </a:r>
                      <a:r>
                        <a:rPr sz="1600" spc="-25" dirty="0">
                          <a:latin typeface="Franklin Gothic Book"/>
                          <a:cs typeface="Franklin Gothic Book"/>
                        </a:rPr>
                        <a:t> 23%</a:t>
                      </a:r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72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74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300" dirty="0">
                          <a:latin typeface="Franklin Gothic Medium"/>
                          <a:cs typeface="Franklin Gothic Medium"/>
                        </a:rPr>
                        <a:t>Tier</a:t>
                      </a:r>
                      <a:r>
                        <a:rPr sz="1300" spc="-1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300" spc="-50" dirty="0">
                          <a:latin typeface="Franklin Gothic Medium"/>
                          <a:cs typeface="Franklin Gothic Medium"/>
                        </a:rPr>
                        <a:t>4</a:t>
                      </a:r>
                      <a:endParaRPr sz="1300">
                        <a:latin typeface="Franklin Gothic Medium"/>
                        <a:cs typeface="Franklin Gothic Medium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300" dirty="0">
                          <a:latin typeface="Franklin Gothic Medium"/>
                          <a:cs typeface="Franklin Gothic Medium"/>
                        </a:rPr>
                        <a:t>(Non-Preferred</a:t>
                      </a:r>
                      <a:r>
                        <a:rPr sz="1300" spc="-7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300" spc="-10" dirty="0">
                          <a:latin typeface="Franklin Gothic Medium"/>
                          <a:cs typeface="Franklin Gothic Medium"/>
                        </a:rPr>
                        <a:t>Drugs)</a:t>
                      </a:r>
                      <a:endParaRPr sz="13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1600" spc="-25" dirty="0">
                          <a:latin typeface="Franklin Gothic Book"/>
                          <a:cs typeface="Franklin Gothic Book"/>
                        </a:rPr>
                        <a:t>44%</a:t>
                      </a:r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72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1600" spc="-20" dirty="0">
                          <a:latin typeface="Franklin Gothic Book"/>
                          <a:cs typeface="Franklin Gothic Book"/>
                        </a:rPr>
                        <a:t>Total</a:t>
                      </a:r>
                      <a:r>
                        <a:rPr sz="1600" spc="-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600" dirty="0">
                          <a:latin typeface="Franklin Gothic Book"/>
                          <a:cs typeface="Franklin Gothic Book"/>
                        </a:rPr>
                        <a:t>cost</a:t>
                      </a:r>
                      <a:r>
                        <a:rPr sz="16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600" dirty="0">
                          <a:latin typeface="Franklin Gothic Book"/>
                          <a:cs typeface="Franklin Gothic Book"/>
                        </a:rPr>
                        <a:t>x</a:t>
                      </a:r>
                      <a:r>
                        <a:rPr sz="1600" spc="-25" dirty="0">
                          <a:latin typeface="Franklin Gothic Book"/>
                          <a:cs typeface="Franklin Gothic Book"/>
                        </a:rPr>
                        <a:t> 44%</a:t>
                      </a:r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72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095">
                <a:tc>
                  <a:txBody>
                    <a:bodyPr/>
                    <a:lstStyle/>
                    <a:p>
                      <a:pPr marL="67945" marR="115062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300" dirty="0">
                          <a:latin typeface="Franklin Gothic Medium"/>
                          <a:cs typeface="Franklin Gothic Medium"/>
                        </a:rPr>
                        <a:t>Tier</a:t>
                      </a:r>
                      <a:r>
                        <a:rPr sz="1300" spc="-1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300" spc="-50" dirty="0">
                          <a:latin typeface="Franklin Gothic Medium"/>
                          <a:cs typeface="Franklin Gothic Medium"/>
                        </a:rPr>
                        <a:t>5 </a:t>
                      </a:r>
                      <a:r>
                        <a:rPr sz="1300" spc="-10" dirty="0">
                          <a:latin typeface="Franklin Gothic Medium"/>
                          <a:cs typeface="Franklin Gothic Medium"/>
                        </a:rPr>
                        <a:t>(Specialty)</a:t>
                      </a:r>
                      <a:endParaRPr sz="13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600" spc="-25" dirty="0">
                          <a:latin typeface="Franklin Gothic Book"/>
                          <a:cs typeface="Franklin Gothic Book"/>
                        </a:rPr>
                        <a:t>30%</a:t>
                      </a:r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600" spc="-25" dirty="0">
                          <a:latin typeface="Franklin Gothic Book"/>
                          <a:cs typeface="Franklin Gothic Book"/>
                        </a:rPr>
                        <a:t>N/A</a:t>
                      </a:r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147936" y="1479178"/>
            <a:ext cx="23368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Franklin Gothic Book"/>
                <a:cs typeface="Franklin Gothic Book"/>
              </a:rPr>
              <a:t>$200</a:t>
            </a:r>
            <a:r>
              <a:rPr sz="1600" spc="-40" dirty="0">
                <a:latin typeface="Franklin Gothic Book"/>
                <a:cs typeface="Franklin Gothic Book"/>
              </a:rPr>
              <a:t> </a:t>
            </a:r>
            <a:r>
              <a:rPr sz="1600" spc="-10" dirty="0">
                <a:latin typeface="Franklin Gothic Book"/>
                <a:cs typeface="Franklin Gothic Book"/>
              </a:rPr>
              <a:t>deductible</a:t>
            </a:r>
            <a:endParaRPr sz="1600">
              <a:latin typeface="Franklin Gothic Book"/>
              <a:cs typeface="Franklin Gothic Book"/>
            </a:endParaRPr>
          </a:p>
          <a:p>
            <a:pPr marL="164465">
              <a:lnSpc>
                <a:spcPct val="100000"/>
              </a:lnSpc>
            </a:pPr>
            <a:r>
              <a:rPr sz="1600" dirty="0">
                <a:latin typeface="Franklin Gothic Book"/>
                <a:cs typeface="Franklin Gothic Book"/>
              </a:rPr>
              <a:t>-</a:t>
            </a:r>
            <a:r>
              <a:rPr sz="1600" spc="-1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Applies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to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Tier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3,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4</a:t>
            </a:r>
            <a:r>
              <a:rPr sz="1400" spc="-1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&amp;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5</a:t>
            </a:r>
            <a:r>
              <a:rPr sz="1400" spc="-10" dirty="0">
                <a:latin typeface="Franklin Gothic Book"/>
                <a:cs typeface="Franklin Gothic Book"/>
              </a:rPr>
              <a:t> </a:t>
            </a:r>
            <a:r>
              <a:rPr sz="1400" spc="-20" dirty="0">
                <a:latin typeface="Franklin Gothic Book"/>
                <a:cs typeface="Franklin Gothic Book"/>
              </a:rPr>
              <a:t>only</a:t>
            </a:r>
            <a:endParaRPr sz="14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1248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95"/>
              </a:spcBef>
            </a:pPr>
            <a:r>
              <a:rPr u="sng" dirty="0">
                <a:uFill>
                  <a:solidFill>
                    <a:srgbClr val="006FC0"/>
                  </a:solidFill>
                </a:uFill>
              </a:rPr>
              <a:t>Mail</a:t>
            </a:r>
            <a:r>
              <a:rPr u="sng" spc="-35" dirty="0">
                <a:uFill>
                  <a:solidFill>
                    <a:srgbClr val="006FC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6FC0"/>
                  </a:solidFill>
                </a:uFill>
              </a:rPr>
              <a:t>Order</a:t>
            </a:r>
            <a:r>
              <a:rPr u="none" spc="-25" dirty="0"/>
              <a:t> </a:t>
            </a:r>
            <a:r>
              <a:rPr u="none" spc="-10" dirty="0"/>
              <a:t>Cost-</a:t>
            </a:r>
            <a:r>
              <a:rPr u="none" dirty="0"/>
              <a:t>Share-</a:t>
            </a:r>
            <a:r>
              <a:rPr u="none" spc="-20" dirty="0"/>
              <a:t> </a:t>
            </a:r>
            <a:r>
              <a:rPr u="none" dirty="0"/>
              <a:t>Costco</a:t>
            </a:r>
            <a:r>
              <a:rPr u="none" spc="-20" dirty="0"/>
              <a:t> </a:t>
            </a:r>
            <a:r>
              <a:rPr u="none" dirty="0"/>
              <a:t>Mail</a:t>
            </a:r>
            <a:r>
              <a:rPr u="none" spc="-30" dirty="0"/>
              <a:t> </a:t>
            </a:r>
            <a:r>
              <a:rPr u="none" spc="-10" dirty="0"/>
              <a:t>Order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0"/>
              </a:lnSpc>
            </a:pPr>
            <a:r>
              <a:rPr dirty="0"/>
              <a:t>Experience</a:t>
            </a:r>
            <a:r>
              <a:rPr spc="20" dirty="0"/>
              <a:t> </a:t>
            </a:r>
            <a:r>
              <a:rPr dirty="0"/>
              <a:t>our</a:t>
            </a:r>
            <a:r>
              <a:rPr spc="55" dirty="0"/>
              <a:t> </a:t>
            </a:r>
            <a:r>
              <a:rPr dirty="0"/>
              <a:t>Medicare</a:t>
            </a:r>
            <a:r>
              <a:rPr spc="20" dirty="0"/>
              <a:t> </a:t>
            </a:r>
            <a:r>
              <a:rPr spc="-10" dirty="0"/>
              <a:t>Advantage.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541096" y="1718525"/>
          <a:ext cx="6139815" cy="3834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1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8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0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20" dirty="0">
                          <a:latin typeface="Franklin Gothic Medium"/>
                          <a:cs typeface="Franklin Gothic Medium"/>
                        </a:rPr>
                        <a:t>Tier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58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90</a:t>
                      </a:r>
                      <a:r>
                        <a:rPr sz="1600" spc="-2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dirty="0">
                          <a:latin typeface="Franklin Gothic Medium"/>
                          <a:cs typeface="Franklin Gothic Medium"/>
                        </a:rPr>
                        <a:t>Day</a:t>
                      </a:r>
                      <a:r>
                        <a:rPr sz="1600" spc="-4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00" spc="-10" dirty="0">
                          <a:latin typeface="Franklin Gothic Medium"/>
                          <a:cs typeface="Franklin Gothic Medium"/>
                        </a:rPr>
                        <a:t>Supply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51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4D4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74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300" dirty="0">
                          <a:latin typeface="Franklin Gothic Medium"/>
                          <a:cs typeface="Franklin Gothic Medium"/>
                        </a:rPr>
                        <a:t>Tier</a:t>
                      </a:r>
                      <a:r>
                        <a:rPr sz="1300" spc="-1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300" spc="-50" dirty="0">
                          <a:latin typeface="Franklin Gothic Medium"/>
                          <a:cs typeface="Franklin Gothic Medium"/>
                        </a:rPr>
                        <a:t>1</a:t>
                      </a:r>
                      <a:endParaRPr sz="1300">
                        <a:latin typeface="Franklin Gothic Medium"/>
                        <a:cs typeface="Franklin Gothic Medium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300" dirty="0">
                          <a:latin typeface="Franklin Gothic Medium"/>
                          <a:cs typeface="Franklin Gothic Medium"/>
                        </a:rPr>
                        <a:t>(Preferred</a:t>
                      </a:r>
                      <a:r>
                        <a:rPr sz="13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300" spc="-10" dirty="0">
                          <a:latin typeface="Franklin Gothic Medium"/>
                          <a:cs typeface="Franklin Gothic Medium"/>
                        </a:rPr>
                        <a:t>Generic)</a:t>
                      </a:r>
                      <a:endParaRPr sz="13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1600" spc="-10" dirty="0">
                          <a:latin typeface="Franklin Gothic Book"/>
                          <a:cs typeface="Franklin Gothic Book"/>
                        </a:rPr>
                        <a:t>$0.00</a:t>
                      </a:r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72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385">
                <a:tc>
                  <a:txBody>
                    <a:bodyPr/>
                    <a:lstStyle/>
                    <a:p>
                      <a:pPr marL="67945" marR="158178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300" dirty="0">
                          <a:latin typeface="Franklin Gothic Medium"/>
                          <a:cs typeface="Franklin Gothic Medium"/>
                        </a:rPr>
                        <a:t>Tier</a:t>
                      </a:r>
                      <a:r>
                        <a:rPr sz="1300" spc="-1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300" spc="-50" dirty="0">
                          <a:latin typeface="Franklin Gothic Medium"/>
                          <a:cs typeface="Franklin Gothic Medium"/>
                        </a:rPr>
                        <a:t>2 </a:t>
                      </a:r>
                      <a:r>
                        <a:rPr sz="1300" spc="-10" dirty="0">
                          <a:latin typeface="Franklin Gothic Medium"/>
                          <a:cs typeface="Franklin Gothic Medium"/>
                        </a:rPr>
                        <a:t>(Generic)</a:t>
                      </a:r>
                      <a:endParaRPr sz="13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1600" spc="-10" dirty="0">
                          <a:latin typeface="Franklin Gothic Book"/>
                          <a:cs typeface="Franklin Gothic Book"/>
                        </a:rPr>
                        <a:t>$15.00</a:t>
                      </a:r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48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74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300" dirty="0">
                          <a:latin typeface="Franklin Gothic Medium"/>
                          <a:cs typeface="Franklin Gothic Medium"/>
                        </a:rPr>
                        <a:t>Tier</a:t>
                      </a:r>
                      <a:r>
                        <a:rPr sz="1300" spc="-1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300" spc="-50" dirty="0">
                          <a:latin typeface="Franklin Gothic Medium"/>
                          <a:cs typeface="Franklin Gothic Medium"/>
                        </a:rPr>
                        <a:t>3</a:t>
                      </a:r>
                      <a:endParaRPr sz="1300">
                        <a:latin typeface="Franklin Gothic Medium"/>
                        <a:cs typeface="Franklin Gothic Medium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300" dirty="0">
                          <a:latin typeface="Franklin Gothic Medium"/>
                          <a:cs typeface="Franklin Gothic Medium"/>
                        </a:rPr>
                        <a:t>(Preferred</a:t>
                      </a:r>
                      <a:r>
                        <a:rPr sz="1300" spc="-2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300" spc="-10" dirty="0">
                          <a:latin typeface="Franklin Gothic Medium"/>
                          <a:cs typeface="Franklin Gothic Medium"/>
                        </a:rPr>
                        <a:t>Brand)</a:t>
                      </a:r>
                      <a:endParaRPr sz="13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1600" spc="-25" dirty="0">
                          <a:latin typeface="Franklin Gothic Book"/>
                          <a:cs typeface="Franklin Gothic Book"/>
                        </a:rPr>
                        <a:t>23%</a:t>
                      </a:r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72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74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300" dirty="0">
                          <a:latin typeface="Franklin Gothic Medium"/>
                          <a:cs typeface="Franklin Gothic Medium"/>
                        </a:rPr>
                        <a:t>Tier</a:t>
                      </a:r>
                      <a:r>
                        <a:rPr sz="1300" spc="-1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300" spc="-50" dirty="0">
                          <a:latin typeface="Franklin Gothic Medium"/>
                          <a:cs typeface="Franklin Gothic Medium"/>
                        </a:rPr>
                        <a:t>4</a:t>
                      </a:r>
                      <a:endParaRPr sz="1300">
                        <a:latin typeface="Franklin Gothic Medium"/>
                        <a:cs typeface="Franklin Gothic Medium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300" dirty="0">
                          <a:latin typeface="Franklin Gothic Medium"/>
                          <a:cs typeface="Franklin Gothic Medium"/>
                        </a:rPr>
                        <a:t>(Non-Preferred</a:t>
                      </a:r>
                      <a:r>
                        <a:rPr sz="1300" spc="-7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300" spc="-10" dirty="0">
                          <a:latin typeface="Franklin Gothic Medium"/>
                          <a:cs typeface="Franklin Gothic Medium"/>
                        </a:rPr>
                        <a:t>Brand)</a:t>
                      </a:r>
                      <a:endParaRPr sz="13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1600" spc="-25" dirty="0">
                          <a:latin typeface="Franklin Gothic Book"/>
                          <a:cs typeface="Franklin Gothic Book"/>
                        </a:rPr>
                        <a:t>44%</a:t>
                      </a:r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72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09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300" dirty="0">
                          <a:latin typeface="Franklin Gothic Medium"/>
                          <a:cs typeface="Franklin Gothic Medium"/>
                        </a:rPr>
                        <a:t>Tier</a:t>
                      </a:r>
                      <a:r>
                        <a:rPr sz="1300" spc="-1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300" spc="-50" dirty="0">
                          <a:latin typeface="Franklin Gothic Medium"/>
                          <a:cs typeface="Franklin Gothic Medium"/>
                        </a:rPr>
                        <a:t>5</a:t>
                      </a:r>
                      <a:endParaRPr sz="1300">
                        <a:latin typeface="Franklin Gothic Medium"/>
                        <a:cs typeface="Franklin Gothic Medium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300" dirty="0">
                          <a:latin typeface="Franklin Gothic Medium"/>
                          <a:cs typeface="Franklin Gothic Medium"/>
                        </a:rPr>
                        <a:t>(Specialty</a:t>
                      </a:r>
                      <a:r>
                        <a:rPr sz="1300" spc="-3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300" dirty="0">
                          <a:latin typeface="Franklin Gothic Medium"/>
                          <a:cs typeface="Franklin Gothic Medium"/>
                        </a:rPr>
                        <a:t>Tier</a:t>
                      </a:r>
                      <a:r>
                        <a:rPr sz="1300" spc="-2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300" spc="-10" dirty="0">
                          <a:latin typeface="Franklin Gothic Medium"/>
                          <a:cs typeface="Franklin Gothic Medium"/>
                        </a:rPr>
                        <a:t>Drugs)</a:t>
                      </a:r>
                      <a:endParaRPr sz="13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600" spc="-25" dirty="0">
                          <a:latin typeface="Franklin Gothic Book"/>
                          <a:cs typeface="Franklin Gothic Book"/>
                        </a:rPr>
                        <a:t>N/A</a:t>
                      </a:r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0" dirty="0">
                <a:solidFill>
                  <a:srgbClr val="FFFFFF"/>
                </a:solidFill>
              </a:rPr>
              <a:t>VALUE-</a:t>
            </a:r>
            <a:r>
              <a:rPr sz="4000" dirty="0">
                <a:solidFill>
                  <a:srgbClr val="FFFFFF"/>
                </a:solidFill>
              </a:rPr>
              <a:t>ADDED</a:t>
            </a:r>
            <a:r>
              <a:rPr sz="4000" spc="-95" dirty="0">
                <a:solidFill>
                  <a:srgbClr val="FFFFFF"/>
                </a:solidFill>
              </a:rPr>
              <a:t> </a:t>
            </a:r>
            <a:r>
              <a:rPr sz="4000" spc="-10" dirty="0">
                <a:solidFill>
                  <a:srgbClr val="FFFFFF"/>
                </a:solidFill>
              </a:rPr>
              <a:t>PROGRAMS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93139" y="2448618"/>
            <a:ext cx="2386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6A900"/>
                </a:solidFill>
                <a:latin typeface="Franklin Gothic Medium"/>
                <a:cs typeface="Franklin Gothic Medium"/>
              </a:rPr>
              <a:t>2026</a:t>
            </a:r>
            <a:r>
              <a:rPr sz="2400" spc="-45" dirty="0">
                <a:solidFill>
                  <a:srgbClr val="F6A9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10" dirty="0">
                <a:solidFill>
                  <a:srgbClr val="F6A900"/>
                </a:solidFill>
                <a:latin typeface="Franklin Gothic Medium"/>
                <a:cs typeface="Franklin Gothic Medium"/>
              </a:rPr>
              <a:t>PROGRAMS</a:t>
            </a:r>
            <a:endParaRPr sz="2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3376" rIns="0" bIns="0" rtlCol="0">
            <a:spAutoFit/>
          </a:bodyPr>
          <a:lstStyle/>
          <a:p>
            <a:pPr marL="261620">
              <a:lnSpc>
                <a:spcPct val="100000"/>
              </a:lnSpc>
              <a:spcBef>
                <a:spcPts val="95"/>
              </a:spcBef>
            </a:pPr>
            <a:r>
              <a:rPr dirty="0"/>
              <a:t>Silver&amp;Fit®</a:t>
            </a:r>
            <a:r>
              <a:rPr spc="-85" dirty="0"/>
              <a:t> </a:t>
            </a:r>
            <a:r>
              <a:rPr dirty="0"/>
              <a:t>Fitness</a:t>
            </a:r>
            <a:r>
              <a:rPr spc="-85" dirty="0"/>
              <a:t> </a:t>
            </a:r>
            <a:r>
              <a:rPr spc="-10" dirty="0"/>
              <a:t>Program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9444" y="1399889"/>
            <a:ext cx="9309100" cy="794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Franklin Gothic Medium"/>
                <a:cs typeface="Franklin Gothic Medium"/>
              </a:rPr>
              <a:t>The</a:t>
            </a:r>
            <a:r>
              <a:rPr sz="2000" spc="-60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Silver&amp;Fit®</a:t>
            </a:r>
            <a:r>
              <a:rPr sz="2000" spc="-80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Exercise</a:t>
            </a:r>
            <a:r>
              <a:rPr sz="2000" spc="-60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and</a:t>
            </a:r>
            <a:r>
              <a:rPr sz="2000" spc="-40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Healthy</a:t>
            </a:r>
            <a:r>
              <a:rPr sz="2000" spc="-60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Aging</a:t>
            </a:r>
            <a:r>
              <a:rPr sz="2000" spc="-60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program</a:t>
            </a:r>
            <a:r>
              <a:rPr sz="2000" spc="-55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includes</a:t>
            </a:r>
            <a:r>
              <a:rPr sz="2000" spc="-60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the</a:t>
            </a:r>
            <a:r>
              <a:rPr sz="2000" spc="-45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following</a:t>
            </a:r>
            <a:r>
              <a:rPr sz="2000" spc="-40" dirty="0">
                <a:latin typeface="Franklin Gothic Medium"/>
                <a:cs typeface="Franklin Gothic Medium"/>
              </a:rPr>
              <a:t> </a:t>
            </a:r>
            <a:r>
              <a:rPr sz="2000" spc="-10" dirty="0">
                <a:latin typeface="Franklin Gothic Medium"/>
                <a:cs typeface="Franklin Gothic Medium"/>
              </a:rPr>
              <a:t>benefits*: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1605"/>
              </a:spcBef>
            </a:pPr>
            <a:r>
              <a:rPr sz="1700" dirty="0">
                <a:solidFill>
                  <a:srgbClr val="001F5F"/>
                </a:solidFill>
                <a:latin typeface="Franklin Gothic Book"/>
                <a:cs typeface="Franklin Gothic Book"/>
              </a:rPr>
              <a:t>No-cost</a:t>
            </a:r>
            <a:r>
              <a:rPr sz="1700" spc="-45" dirty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01F5F"/>
                </a:solidFill>
                <a:latin typeface="Franklin Gothic Book"/>
                <a:cs typeface="Franklin Gothic Book"/>
              </a:rPr>
              <a:t>fitness</a:t>
            </a:r>
            <a:r>
              <a:rPr sz="1700" spc="-45" dirty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01F5F"/>
                </a:solidFill>
                <a:latin typeface="Franklin Gothic Book"/>
                <a:cs typeface="Franklin Gothic Book"/>
              </a:rPr>
              <a:t>facility</a:t>
            </a:r>
            <a:r>
              <a:rPr sz="1700" spc="-30" dirty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Franklin Gothic Book"/>
                <a:cs typeface="Franklin Gothic Book"/>
              </a:rPr>
              <a:t>access</a:t>
            </a:r>
            <a:endParaRPr sz="17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9444" y="2169435"/>
            <a:ext cx="487426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Franklin Gothic Book"/>
                <a:cs typeface="Franklin Gothic Book"/>
              </a:rPr>
              <a:t>Enjoy</a:t>
            </a:r>
            <a:r>
              <a:rPr sz="1600" spc="-30" dirty="0">
                <a:latin typeface="Franklin Gothic Book"/>
                <a:cs typeface="Franklin Gothic Book"/>
              </a:rPr>
              <a:t> </a:t>
            </a:r>
            <a:r>
              <a:rPr sz="1600" spc="-20" dirty="0">
                <a:latin typeface="Franklin Gothic Book"/>
                <a:cs typeface="Franklin Gothic Book"/>
              </a:rPr>
              <a:t>no-</a:t>
            </a:r>
            <a:r>
              <a:rPr sz="1600" dirty="0">
                <a:latin typeface="Franklin Gothic Book"/>
                <a:cs typeface="Franklin Gothic Book"/>
              </a:rPr>
              <a:t>cost</a:t>
            </a:r>
            <a:r>
              <a:rPr sz="1600" spc="-1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fitness</a:t>
            </a:r>
            <a:r>
              <a:rPr sz="1600" spc="-5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facility</a:t>
            </a:r>
            <a:r>
              <a:rPr sz="1600" spc="-5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memberships</a:t>
            </a:r>
            <a:r>
              <a:rPr sz="1600" spc="-3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to</a:t>
            </a:r>
            <a:r>
              <a:rPr sz="1600" spc="-2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a</a:t>
            </a:r>
            <a:r>
              <a:rPr sz="1600" spc="-30" dirty="0">
                <a:latin typeface="Franklin Gothic Book"/>
                <a:cs typeface="Franklin Gothic Book"/>
              </a:rPr>
              <a:t> </a:t>
            </a:r>
            <a:r>
              <a:rPr sz="1600" spc="-10" dirty="0">
                <a:latin typeface="Franklin Gothic Book"/>
                <a:cs typeface="Franklin Gothic Book"/>
              </a:rPr>
              <a:t>broad </a:t>
            </a:r>
            <a:r>
              <a:rPr sz="1600" dirty="0">
                <a:latin typeface="Franklin Gothic Book"/>
                <a:cs typeface="Franklin Gothic Book"/>
              </a:rPr>
              <a:t>network</a:t>
            </a:r>
            <a:r>
              <a:rPr sz="1600" spc="-2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of</a:t>
            </a:r>
            <a:r>
              <a:rPr sz="1600" spc="-3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participating</a:t>
            </a:r>
            <a:r>
              <a:rPr sz="1600" spc="-5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locations.</a:t>
            </a:r>
            <a:r>
              <a:rPr sz="1600" spc="-3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Participating</a:t>
            </a:r>
            <a:r>
              <a:rPr sz="1600" spc="-40" dirty="0">
                <a:latin typeface="Franklin Gothic Book"/>
                <a:cs typeface="Franklin Gothic Book"/>
              </a:rPr>
              <a:t> </a:t>
            </a:r>
            <a:r>
              <a:rPr sz="1600" spc="-10" dirty="0">
                <a:latin typeface="Franklin Gothic Book"/>
                <a:cs typeface="Franklin Gothic Book"/>
              </a:rPr>
              <a:t>locations </a:t>
            </a:r>
            <a:r>
              <a:rPr sz="1600" dirty="0">
                <a:latin typeface="Franklin Gothic Book"/>
                <a:cs typeface="Franklin Gothic Book"/>
              </a:rPr>
              <a:t>including</a:t>
            </a:r>
            <a:r>
              <a:rPr sz="1600" spc="-50" dirty="0">
                <a:latin typeface="Franklin Gothic Book"/>
                <a:cs typeface="Franklin Gothic Book"/>
              </a:rPr>
              <a:t> </a:t>
            </a:r>
            <a:r>
              <a:rPr sz="1600" spc="-40" dirty="0">
                <a:latin typeface="Franklin Gothic Book"/>
                <a:cs typeface="Franklin Gothic Book"/>
              </a:rPr>
              <a:t>24-</a:t>
            </a:r>
            <a:r>
              <a:rPr sz="1600" dirty="0">
                <a:latin typeface="Franklin Gothic Book"/>
                <a:cs typeface="Franklin Gothic Book"/>
              </a:rPr>
              <a:t>hour</a:t>
            </a:r>
            <a:r>
              <a:rPr sz="1600" spc="-2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Fitness,</a:t>
            </a:r>
            <a:r>
              <a:rPr sz="1600" spc="-5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local</a:t>
            </a:r>
            <a:r>
              <a:rPr sz="1600" spc="-2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YMCAs,</a:t>
            </a:r>
            <a:r>
              <a:rPr sz="1600" spc="-2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and</a:t>
            </a:r>
            <a:r>
              <a:rPr sz="1600" spc="-20" dirty="0">
                <a:latin typeface="Franklin Gothic Book"/>
                <a:cs typeface="Franklin Gothic Book"/>
              </a:rPr>
              <a:t> </a:t>
            </a:r>
            <a:r>
              <a:rPr sz="1600" spc="-10" dirty="0">
                <a:latin typeface="Franklin Gothic Book"/>
                <a:cs typeface="Franklin Gothic Book"/>
              </a:rPr>
              <a:t>Planet </a:t>
            </a:r>
            <a:r>
              <a:rPr sz="1600" dirty="0">
                <a:latin typeface="Franklin Gothic Book"/>
                <a:cs typeface="Franklin Gothic Book"/>
              </a:rPr>
              <a:t>Fitness,</a:t>
            </a:r>
            <a:r>
              <a:rPr sz="1600" spc="-4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and</a:t>
            </a:r>
            <a:r>
              <a:rPr sz="1600" spc="-20" dirty="0">
                <a:latin typeface="Franklin Gothic Book"/>
                <a:cs typeface="Franklin Gothic Book"/>
              </a:rPr>
              <a:t> </a:t>
            </a:r>
            <a:r>
              <a:rPr sz="1600" spc="-10" dirty="0">
                <a:latin typeface="Franklin Gothic Book"/>
                <a:cs typeface="Franklin Gothic Book"/>
              </a:rPr>
              <a:t>more.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9444" y="3417591"/>
            <a:ext cx="4761865" cy="10172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001F5F"/>
                </a:solidFill>
                <a:latin typeface="Franklin Gothic Book"/>
                <a:cs typeface="Franklin Gothic Book"/>
              </a:rPr>
              <a:t>The</a:t>
            </a:r>
            <a:r>
              <a:rPr sz="1700" spc="-35" dirty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01F5F"/>
                </a:solidFill>
                <a:latin typeface="Franklin Gothic Book"/>
                <a:cs typeface="Franklin Gothic Book"/>
              </a:rPr>
              <a:t>Home</a:t>
            </a:r>
            <a:r>
              <a:rPr sz="1700" spc="-35" dirty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01F5F"/>
                </a:solidFill>
                <a:latin typeface="Franklin Gothic Book"/>
                <a:cs typeface="Franklin Gothic Book"/>
              </a:rPr>
              <a:t>Fitness</a:t>
            </a:r>
            <a:r>
              <a:rPr sz="1700" spc="-40" dirty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Franklin Gothic Book"/>
                <a:cs typeface="Franklin Gothic Book"/>
              </a:rPr>
              <a:t>Program</a:t>
            </a:r>
            <a:endParaRPr sz="170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latin typeface="Franklin Gothic Book"/>
                <a:cs typeface="Franklin Gothic Book"/>
              </a:rPr>
              <a:t>Choose</a:t>
            </a:r>
            <a:r>
              <a:rPr sz="1600" spc="-1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one</a:t>
            </a:r>
            <a:r>
              <a:rPr sz="1600" spc="-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home</a:t>
            </a:r>
            <a:r>
              <a:rPr sz="1600" spc="-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fitness</a:t>
            </a:r>
            <a:r>
              <a:rPr sz="1600" spc="-4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kit,</a:t>
            </a:r>
            <a:r>
              <a:rPr sz="1600" spc="-4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including</a:t>
            </a:r>
            <a:r>
              <a:rPr sz="1600" spc="-3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free</a:t>
            </a:r>
            <a:r>
              <a:rPr sz="1600" spc="-1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Fit</a:t>
            </a:r>
            <a:r>
              <a:rPr sz="1600" spc="-3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Bit,</a:t>
            </a:r>
            <a:r>
              <a:rPr sz="1600" spc="-30" dirty="0">
                <a:latin typeface="Franklin Gothic Book"/>
                <a:cs typeface="Franklin Gothic Book"/>
              </a:rPr>
              <a:t> </a:t>
            </a:r>
            <a:r>
              <a:rPr sz="1600" spc="-20" dirty="0">
                <a:latin typeface="Franklin Gothic Book"/>
                <a:cs typeface="Franklin Gothic Book"/>
              </a:rPr>
              <a:t>yoga </a:t>
            </a:r>
            <a:r>
              <a:rPr sz="1600" dirty="0">
                <a:latin typeface="Franklin Gothic Book"/>
                <a:cs typeface="Franklin Gothic Book"/>
              </a:rPr>
              <a:t>mat</a:t>
            </a:r>
            <a:r>
              <a:rPr sz="1600" spc="-4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and</a:t>
            </a:r>
            <a:r>
              <a:rPr sz="1600" spc="-3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more</a:t>
            </a:r>
            <a:r>
              <a:rPr sz="1600" spc="-3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each</a:t>
            </a:r>
            <a:r>
              <a:rPr sz="1600" spc="-3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benefit</a:t>
            </a:r>
            <a:r>
              <a:rPr sz="1600" spc="-4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year</a:t>
            </a:r>
            <a:r>
              <a:rPr sz="1600" spc="-2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to</a:t>
            </a:r>
            <a:r>
              <a:rPr sz="1600" spc="-4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keep</a:t>
            </a:r>
            <a:r>
              <a:rPr sz="1600" spc="-3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you</a:t>
            </a:r>
            <a:r>
              <a:rPr sz="1600" spc="-4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active</a:t>
            </a:r>
            <a:r>
              <a:rPr sz="1600" spc="-30" dirty="0">
                <a:latin typeface="Franklin Gothic Book"/>
                <a:cs typeface="Franklin Gothic Book"/>
              </a:rPr>
              <a:t> </a:t>
            </a:r>
            <a:r>
              <a:rPr sz="1600" spc="-25" dirty="0">
                <a:latin typeface="Franklin Gothic Book"/>
                <a:cs typeface="Franklin Gothic Book"/>
              </a:rPr>
              <a:t>at </a:t>
            </a:r>
            <a:r>
              <a:rPr sz="1600" dirty="0">
                <a:latin typeface="Franklin Gothic Book"/>
                <a:cs typeface="Franklin Gothic Book"/>
              </a:rPr>
              <a:t>home,</a:t>
            </a:r>
            <a:r>
              <a:rPr sz="1600" spc="-2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even</a:t>
            </a:r>
            <a:r>
              <a:rPr sz="1600" spc="-2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if</a:t>
            </a:r>
            <a:r>
              <a:rPr sz="1600" spc="-4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you</a:t>
            </a:r>
            <a:r>
              <a:rPr sz="1600" spc="-2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can't</a:t>
            </a:r>
            <a:r>
              <a:rPr sz="1600" spc="-3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make</a:t>
            </a:r>
            <a:r>
              <a:rPr sz="1600" spc="-2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it</a:t>
            </a:r>
            <a:r>
              <a:rPr sz="1600" spc="-4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to</a:t>
            </a:r>
            <a:r>
              <a:rPr sz="1600" spc="-3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a</a:t>
            </a:r>
            <a:r>
              <a:rPr sz="1600" spc="-3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fitness</a:t>
            </a:r>
            <a:r>
              <a:rPr sz="1600" spc="-60" dirty="0">
                <a:latin typeface="Franklin Gothic Book"/>
                <a:cs typeface="Franklin Gothic Book"/>
              </a:rPr>
              <a:t> </a:t>
            </a:r>
            <a:r>
              <a:rPr sz="1600" spc="-10" dirty="0">
                <a:latin typeface="Franklin Gothic Book"/>
                <a:cs typeface="Franklin Gothic Book"/>
              </a:rPr>
              <a:t>facility.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9444" y="4682510"/>
            <a:ext cx="4790440" cy="10172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solidFill>
                  <a:srgbClr val="001F5F"/>
                </a:solidFill>
                <a:latin typeface="Franklin Gothic Book"/>
                <a:cs typeface="Franklin Gothic Book"/>
              </a:rPr>
              <a:t>Resource</a:t>
            </a:r>
            <a:r>
              <a:rPr sz="1700" spc="-60" dirty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Franklin Gothic Book"/>
                <a:cs typeface="Franklin Gothic Book"/>
              </a:rPr>
              <a:t>Library</a:t>
            </a:r>
            <a:endParaRPr sz="170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Franklin Gothic Book"/>
                <a:cs typeface="Franklin Gothic Book"/>
              </a:rPr>
              <a:t>Get</a:t>
            </a:r>
            <a:r>
              <a:rPr sz="1600" spc="-1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The</a:t>
            </a:r>
            <a:r>
              <a:rPr sz="1600" spc="-4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Silver</a:t>
            </a:r>
            <a:r>
              <a:rPr sz="1600" spc="-3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Slate®</a:t>
            </a:r>
            <a:r>
              <a:rPr sz="1600" spc="-25" dirty="0">
                <a:latin typeface="Franklin Gothic Book"/>
                <a:cs typeface="Franklin Gothic Book"/>
              </a:rPr>
              <a:t> </a:t>
            </a:r>
            <a:r>
              <a:rPr sz="1600" spc="-10" dirty="0">
                <a:latin typeface="Franklin Gothic Book"/>
                <a:cs typeface="Franklin Gothic Book"/>
              </a:rPr>
              <a:t>newsletter</a:t>
            </a:r>
            <a:r>
              <a:rPr sz="1600" spc="-4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along</a:t>
            </a:r>
            <a:r>
              <a:rPr sz="1600" spc="-1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with</a:t>
            </a:r>
            <a:r>
              <a:rPr sz="1600" spc="-45" dirty="0">
                <a:latin typeface="Franklin Gothic Book"/>
                <a:cs typeface="Franklin Gothic Book"/>
              </a:rPr>
              <a:t> </a:t>
            </a:r>
            <a:r>
              <a:rPr sz="1600" spc="-10" dirty="0">
                <a:latin typeface="Franklin Gothic Book"/>
                <a:cs typeface="Franklin Gothic Book"/>
              </a:rPr>
              <a:t>Healthy </a:t>
            </a:r>
            <a:r>
              <a:rPr sz="1600" dirty="0">
                <a:latin typeface="Franklin Gothic Book"/>
                <a:cs typeface="Franklin Gothic Book"/>
              </a:rPr>
              <a:t>Aging</a:t>
            </a:r>
            <a:r>
              <a:rPr sz="1600" spc="-2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videos</a:t>
            </a:r>
            <a:r>
              <a:rPr sz="1600" spc="-2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and</a:t>
            </a:r>
            <a:r>
              <a:rPr sz="1600" spc="-3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booklets.</a:t>
            </a:r>
            <a:r>
              <a:rPr sz="1600" spc="-2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Stay</a:t>
            </a:r>
            <a:r>
              <a:rPr sz="1600" spc="-30" dirty="0">
                <a:latin typeface="Franklin Gothic Book"/>
                <a:cs typeface="Franklin Gothic Book"/>
              </a:rPr>
              <a:t> </a:t>
            </a:r>
            <a:r>
              <a:rPr sz="1600" spc="-10" dirty="0">
                <a:latin typeface="Franklin Gothic Book"/>
                <a:cs typeface="Franklin Gothic Book"/>
              </a:rPr>
              <a:t>motivated</a:t>
            </a:r>
            <a:r>
              <a:rPr sz="1600" spc="-3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and</a:t>
            </a:r>
            <a:r>
              <a:rPr sz="1600" spc="-2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social</a:t>
            </a:r>
            <a:r>
              <a:rPr sz="1600" spc="-25" dirty="0">
                <a:latin typeface="Franklin Gothic Book"/>
                <a:cs typeface="Franklin Gothic Book"/>
              </a:rPr>
              <a:t> by </a:t>
            </a:r>
            <a:r>
              <a:rPr sz="1600" dirty="0">
                <a:latin typeface="Franklin Gothic Book"/>
                <a:cs typeface="Franklin Gothic Book"/>
              </a:rPr>
              <a:t>engaging</a:t>
            </a:r>
            <a:r>
              <a:rPr sz="1600" spc="-1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in</a:t>
            </a:r>
            <a:r>
              <a:rPr sz="1600" spc="-5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fitness</a:t>
            </a:r>
            <a:r>
              <a:rPr sz="1600" spc="-5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challenges</a:t>
            </a:r>
            <a:r>
              <a:rPr sz="1600" spc="-1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with</a:t>
            </a:r>
            <a:r>
              <a:rPr sz="1600" spc="-5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your</a:t>
            </a:r>
            <a:r>
              <a:rPr sz="1600" spc="-15" dirty="0">
                <a:latin typeface="Franklin Gothic Book"/>
                <a:cs typeface="Franklin Gothic Book"/>
              </a:rPr>
              <a:t> </a:t>
            </a:r>
            <a:r>
              <a:rPr sz="1600" spc="-10" dirty="0">
                <a:latin typeface="Franklin Gothic Book"/>
                <a:cs typeface="Franklin Gothic Book"/>
              </a:rPr>
              <a:t>friends.</a:t>
            </a:r>
            <a:endParaRPr sz="1600">
              <a:latin typeface="Franklin Gothic Book"/>
              <a:cs typeface="Franklin Gothic Book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36735" y="2051316"/>
            <a:ext cx="428231" cy="45566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091213" y="2097093"/>
            <a:ext cx="4123054" cy="773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" dirty="0">
                <a:solidFill>
                  <a:srgbClr val="001F5F"/>
                </a:solidFill>
                <a:latin typeface="Franklin Gothic Book"/>
                <a:cs typeface="Franklin Gothic Book"/>
              </a:rPr>
              <a:t>Silver&amp;Fit Connected!</a:t>
            </a:r>
            <a:endParaRPr sz="170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</a:pPr>
            <a:r>
              <a:rPr sz="1600" spc="-10" dirty="0">
                <a:latin typeface="Franklin Gothic Book"/>
                <a:cs typeface="Franklin Gothic Book"/>
              </a:rPr>
              <a:t>Track</a:t>
            </a:r>
            <a:r>
              <a:rPr sz="1600" spc="-4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and</a:t>
            </a:r>
            <a:r>
              <a:rPr sz="1600" spc="-4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view</a:t>
            </a:r>
            <a:r>
              <a:rPr sz="1600" spc="-5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your</a:t>
            </a:r>
            <a:r>
              <a:rPr sz="1600" spc="-4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activity</a:t>
            </a:r>
            <a:r>
              <a:rPr sz="1600" spc="-6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levels</a:t>
            </a:r>
            <a:r>
              <a:rPr sz="1600" spc="-60" dirty="0">
                <a:latin typeface="Franklin Gothic Book"/>
                <a:cs typeface="Franklin Gothic Book"/>
              </a:rPr>
              <a:t> </a:t>
            </a:r>
            <a:r>
              <a:rPr sz="1600" spc="-10" dirty="0">
                <a:latin typeface="Franklin Gothic Book"/>
                <a:cs typeface="Franklin Gothic Book"/>
              </a:rPr>
              <a:t>through </a:t>
            </a:r>
            <a:r>
              <a:rPr sz="1600" dirty="0">
                <a:latin typeface="Franklin Gothic Book"/>
                <a:cs typeface="Franklin Gothic Book"/>
              </a:rPr>
              <a:t>wearable</a:t>
            </a:r>
            <a:r>
              <a:rPr sz="1600" spc="-1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fitness</a:t>
            </a:r>
            <a:r>
              <a:rPr sz="1600" spc="-7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devices</a:t>
            </a:r>
            <a:r>
              <a:rPr sz="1600" spc="-3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or</a:t>
            </a:r>
            <a:r>
              <a:rPr sz="1600" spc="-4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mobile</a:t>
            </a:r>
            <a:r>
              <a:rPr sz="1600" spc="-30" dirty="0">
                <a:latin typeface="Franklin Gothic Book"/>
                <a:cs typeface="Franklin Gothic Book"/>
              </a:rPr>
              <a:t> </a:t>
            </a:r>
            <a:r>
              <a:rPr sz="1600" spc="-10" dirty="0">
                <a:latin typeface="Franklin Gothic Book"/>
                <a:cs typeface="Franklin Gothic Book"/>
              </a:rPr>
              <a:t>applications.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91213" y="3118173"/>
            <a:ext cx="4289425" cy="835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" dirty="0">
                <a:solidFill>
                  <a:srgbClr val="001F5F"/>
                </a:solidFill>
                <a:latin typeface="Franklin Gothic Book"/>
                <a:cs typeface="Franklin Gothic Book"/>
              </a:rPr>
              <a:t>Rewards</a:t>
            </a:r>
            <a:r>
              <a:rPr sz="1700" spc="-90" dirty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Franklin Gothic Book"/>
                <a:cs typeface="Franklin Gothic Book"/>
              </a:rPr>
              <a:t>program</a:t>
            </a:r>
            <a:endParaRPr sz="170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Franklin Gothic Book"/>
                <a:cs typeface="Franklin Gothic Book"/>
              </a:rPr>
              <a:t>Earn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fun</a:t>
            </a:r>
            <a:r>
              <a:rPr sz="1800" spc="-40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rewards</a:t>
            </a:r>
            <a:r>
              <a:rPr sz="1800" spc="-3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like</a:t>
            </a:r>
            <a:r>
              <a:rPr sz="1800" spc="-4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hats</a:t>
            </a:r>
            <a:r>
              <a:rPr sz="1800" spc="-3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and</a:t>
            </a:r>
            <a:r>
              <a:rPr sz="1800" spc="-4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collector</a:t>
            </a:r>
            <a:r>
              <a:rPr sz="1800" spc="-40" dirty="0">
                <a:latin typeface="Franklin Gothic Book"/>
                <a:cs typeface="Franklin Gothic Book"/>
              </a:rPr>
              <a:t> </a:t>
            </a:r>
            <a:r>
              <a:rPr sz="1800" spc="-20" dirty="0">
                <a:latin typeface="Franklin Gothic Book"/>
                <a:cs typeface="Franklin Gothic Book"/>
              </a:rPr>
              <a:t>pins </a:t>
            </a:r>
            <a:r>
              <a:rPr sz="1800" dirty="0">
                <a:latin typeface="Franklin Gothic Book"/>
                <a:cs typeface="Franklin Gothic Book"/>
              </a:rPr>
              <a:t>for</a:t>
            </a:r>
            <a:r>
              <a:rPr sz="1800" spc="-8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staying</a:t>
            </a:r>
            <a:r>
              <a:rPr sz="1800" spc="-60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active.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91213" y="4201738"/>
            <a:ext cx="3628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Franklin Gothic Book"/>
                <a:cs typeface="Franklin Gothic Book"/>
              </a:rPr>
              <a:t>*Visit</a:t>
            </a:r>
            <a:r>
              <a:rPr sz="1800" spc="-5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SilverandFit.com</a:t>
            </a:r>
            <a:r>
              <a:rPr sz="1800" spc="-5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to</a:t>
            </a:r>
            <a:r>
              <a:rPr sz="1800" spc="-1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learn</a:t>
            </a:r>
            <a:r>
              <a:rPr sz="1800" spc="5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more.</a:t>
            </a:r>
            <a:endParaRPr sz="1800">
              <a:latin typeface="Franklin Gothic Book"/>
              <a:cs typeface="Franklin Gothic Book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35000" y="4746702"/>
            <a:ext cx="2910837" cy="1841257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0"/>
              </a:lnSpc>
            </a:pPr>
            <a:r>
              <a:rPr dirty="0"/>
              <a:t>Experience</a:t>
            </a:r>
            <a:r>
              <a:rPr spc="20" dirty="0"/>
              <a:t> </a:t>
            </a:r>
            <a:r>
              <a:rPr dirty="0"/>
              <a:t>our</a:t>
            </a:r>
            <a:r>
              <a:rPr spc="55" dirty="0"/>
              <a:t> </a:t>
            </a:r>
            <a:r>
              <a:rPr dirty="0"/>
              <a:t>Medicare</a:t>
            </a:r>
            <a:r>
              <a:rPr spc="20" dirty="0"/>
              <a:t> </a:t>
            </a:r>
            <a:r>
              <a:rPr spc="-10" dirty="0"/>
              <a:t>Advantage.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284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Healthy</a:t>
            </a:r>
            <a:r>
              <a:rPr spc="-135" dirty="0"/>
              <a:t> </a:t>
            </a:r>
            <a:r>
              <a:rPr dirty="0"/>
              <a:t>Advantage</a:t>
            </a:r>
            <a:r>
              <a:rPr spc="-135" dirty="0"/>
              <a:t> </a:t>
            </a:r>
            <a:r>
              <a:rPr dirty="0"/>
              <a:t>Wellness</a:t>
            </a:r>
            <a:r>
              <a:rPr spc="-120" dirty="0"/>
              <a:t> </a:t>
            </a:r>
            <a:r>
              <a:rPr spc="-10" dirty="0"/>
              <a:t>Program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0"/>
              </a:lnSpc>
            </a:pPr>
            <a:r>
              <a:rPr dirty="0"/>
              <a:t>Experience</a:t>
            </a:r>
            <a:r>
              <a:rPr spc="20" dirty="0"/>
              <a:t> </a:t>
            </a:r>
            <a:r>
              <a:rPr dirty="0"/>
              <a:t>our</a:t>
            </a:r>
            <a:r>
              <a:rPr spc="55" dirty="0"/>
              <a:t> </a:t>
            </a:r>
            <a:r>
              <a:rPr dirty="0"/>
              <a:t>Medicare</a:t>
            </a:r>
            <a:r>
              <a:rPr spc="20" dirty="0"/>
              <a:t> </a:t>
            </a:r>
            <a:r>
              <a:rPr spc="-10" dirty="0"/>
              <a:t>Advantage.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806872" y="1299747"/>
            <a:ext cx="10534650" cy="3927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Franklin Gothic Book"/>
                <a:cs typeface="Franklin Gothic Book"/>
              </a:rPr>
              <a:t>The</a:t>
            </a:r>
            <a:r>
              <a:rPr sz="1700" spc="-5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Memorial</a:t>
            </a:r>
            <a:r>
              <a:rPr sz="1700" spc="-5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Hermann</a:t>
            </a:r>
            <a:r>
              <a:rPr sz="1700" spc="-3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Healthy</a:t>
            </a:r>
            <a:r>
              <a:rPr sz="1700" spc="-55" dirty="0">
                <a:latin typeface="Franklin Gothic Book"/>
                <a:cs typeface="Franklin Gothic Book"/>
              </a:rPr>
              <a:t> </a:t>
            </a:r>
            <a:r>
              <a:rPr sz="1700" spc="-10" dirty="0">
                <a:latin typeface="Franklin Gothic Book"/>
                <a:cs typeface="Franklin Gothic Book"/>
              </a:rPr>
              <a:t>Advantage</a:t>
            </a:r>
            <a:r>
              <a:rPr sz="1700" spc="-5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Wellness</a:t>
            </a:r>
            <a:r>
              <a:rPr sz="1700" spc="-5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Program</a:t>
            </a:r>
            <a:r>
              <a:rPr sz="1700" spc="-35" dirty="0">
                <a:latin typeface="Franklin Gothic Book"/>
                <a:cs typeface="Franklin Gothic Book"/>
              </a:rPr>
              <a:t> </a:t>
            </a:r>
            <a:r>
              <a:rPr sz="1700" spc="-10" dirty="0">
                <a:latin typeface="Franklin Gothic Book"/>
                <a:cs typeface="Franklin Gothic Book"/>
              </a:rPr>
              <a:t>rewards</a:t>
            </a:r>
            <a:r>
              <a:rPr sz="1700" spc="-4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members</a:t>
            </a:r>
            <a:r>
              <a:rPr sz="1700" spc="-4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for</a:t>
            </a:r>
            <a:r>
              <a:rPr sz="1700" spc="-3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certain</a:t>
            </a:r>
            <a:r>
              <a:rPr sz="1700" spc="-45" dirty="0">
                <a:latin typeface="Franklin Gothic Book"/>
                <a:cs typeface="Franklin Gothic Book"/>
              </a:rPr>
              <a:t> </a:t>
            </a:r>
            <a:r>
              <a:rPr sz="1700" spc="-10" dirty="0">
                <a:latin typeface="Franklin Gothic Book"/>
                <a:cs typeface="Franklin Gothic Book"/>
              </a:rPr>
              <a:t>health-related</a:t>
            </a:r>
            <a:r>
              <a:rPr sz="1700" spc="-75" dirty="0">
                <a:latin typeface="Franklin Gothic Book"/>
                <a:cs typeface="Franklin Gothic Book"/>
              </a:rPr>
              <a:t> </a:t>
            </a:r>
            <a:r>
              <a:rPr sz="1700" spc="-10" dirty="0">
                <a:latin typeface="Franklin Gothic Book"/>
                <a:cs typeface="Franklin Gothic Book"/>
              </a:rPr>
              <a:t>activities.</a:t>
            </a:r>
            <a:endParaRPr sz="1700">
              <a:latin typeface="Franklin Gothic Book"/>
              <a:cs typeface="Franklin Gothic Book"/>
            </a:endParaRPr>
          </a:p>
          <a:p>
            <a:pPr marL="927100">
              <a:lnSpc>
                <a:spcPct val="100000"/>
              </a:lnSpc>
            </a:pPr>
            <a:r>
              <a:rPr sz="1700" dirty="0">
                <a:latin typeface="Franklin Gothic Book"/>
                <a:cs typeface="Franklin Gothic Book"/>
              </a:rPr>
              <a:t>-</a:t>
            </a:r>
            <a:r>
              <a:rPr sz="1700" spc="-20" dirty="0">
                <a:latin typeface="Franklin Gothic Book"/>
                <a:cs typeface="Franklin Gothic Book"/>
              </a:rPr>
              <a:t>Reward</a:t>
            </a:r>
            <a:r>
              <a:rPr sz="1700" spc="-6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amounts</a:t>
            </a:r>
            <a:r>
              <a:rPr sz="1700" spc="-3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will</a:t>
            </a:r>
            <a:r>
              <a:rPr sz="1700" spc="-5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be</a:t>
            </a:r>
            <a:r>
              <a:rPr sz="1700" spc="-3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loaded</a:t>
            </a:r>
            <a:r>
              <a:rPr sz="1700" spc="-4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onto</a:t>
            </a:r>
            <a:r>
              <a:rPr sz="1700" spc="-3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your</a:t>
            </a:r>
            <a:r>
              <a:rPr sz="1700" spc="-3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Flex</a:t>
            </a:r>
            <a:r>
              <a:rPr sz="1700" spc="-45" dirty="0">
                <a:latin typeface="Franklin Gothic Book"/>
                <a:cs typeface="Franklin Gothic Book"/>
              </a:rPr>
              <a:t> </a:t>
            </a:r>
            <a:r>
              <a:rPr sz="1700" spc="-20" dirty="0">
                <a:latin typeface="Franklin Gothic Book"/>
                <a:cs typeface="Franklin Gothic Book"/>
              </a:rPr>
              <a:t>Card</a:t>
            </a:r>
            <a:endParaRPr sz="17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17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latin typeface="Franklin Gothic Book"/>
                <a:cs typeface="Franklin Gothic Book"/>
              </a:rPr>
              <a:t>Each</a:t>
            </a:r>
            <a:r>
              <a:rPr sz="1700" spc="-30" dirty="0">
                <a:latin typeface="Franklin Gothic Book"/>
                <a:cs typeface="Franklin Gothic Book"/>
              </a:rPr>
              <a:t> </a:t>
            </a:r>
            <a:r>
              <a:rPr sz="1700" spc="-10" dirty="0">
                <a:latin typeface="Franklin Gothic Book"/>
                <a:cs typeface="Franklin Gothic Book"/>
              </a:rPr>
              <a:t>reward</a:t>
            </a:r>
            <a:r>
              <a:rPr sz="1700" spc="-3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will</a:t>
            </a:r>
            <a:r>
              <a:rPr sz="1700" spc="-3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vary</a:t>
            </a:r>
            <a:r>
              <a:rPr sz="1700" spc="-3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based</a:t>
            </a:r>
            <a:r>
              <a:rPr sz="1700" spc="-2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on</a:t>
            </a:r>
            <a:r>
              <a:rPr sz="1700" spc="-2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the</a:t>
            </a:r>
            <a:r>
              <a:rPr sz="1700" spc="-1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type</a:t>
            </a:r>
            <a:r>
              <a:rPr sz="1700" spc="-3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of</a:t>
            </a:r>
            <a:r>
              <a:rPr sz="1700" spc="-1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service</a:t>
            </a:r>
            <a:r>
              <a:rPr sz="1700" spc="-40" dirty="0">
                <a:latin typeface="Franklin Gothic Book"/>
                <a:cs typeface="Franklin Gothic Book"/>
              </a:rPr>
              <a:t> </a:t>
            </a:r>
            <a:r>
              <a:rPr sz="1700" spc="-10" dirty="0">
                <a:latin typeface="Franklin Gothic Book"/>
                <a:cs typeface="Franklin Gothic Book"/>
              </a:rPr>
              <a:t>completed</a:t>
            </a:r>
            <a:r>
              <a:rPr sz="1700" spc="-4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during</a:t>
            </a:r>
            <a:r>
              <a:rPr sz="1700" spc="-2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the</a:t>
            </a:r>
            <a:r>
              <a:rPr sz="1700" spc="-3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current</a:t>
            </a:r>
            <a:r>
              <a:rPr sz="1700" spc="-1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plan</a:t>
            </a:r>
            <a:r>
              <a:rPr sz="1700" spc="-20" dirty="0">
                <a:latin typeface="Franklin Gothic Book"/>
                <a:cs typeface="Franklin Gothic Book"/>
              </a:rPr>
              <a:t> </a:t>
            </a:r>
            <a:r>
              <a:rPr sz="1700" spc="-10" dirty="0">
                <a:latin typeface="Franklin Gothic Book"/>
                <a:cs typeface="Franklin Gothic Book"/>
              </a:rPr>
              <a:t>year.</a:t>
            </a:r>
            <a:endParaRPr sz="17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1700">
              <a:latin typeface="Franklin Gothic Book"/>
              <a:cs typeface="Franklin Gothic Book"/>
            </a:endParaRPr>
          </a:p>
          <a:p>
            <a:pPr marL="12700" marR="1231900">
              <a:lnSpc>
                <a:spcPct val="100000"/>
              </a:lnSpc>
            </a:pPr>
            <a:r>
              <a:rPr sz="1700" spc="-20" dirty="0">
                <a:latin typeface="Franklin Gothic Book"/>
                <a:cs typeface="Franklin Gothic Book"/>
              </a:rPr>
              <a:t>You</a:t>
            </a:r>
            <a:r>
              <a:rPr sz="1700" spc="-4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do</a:t>
            </a:r>
            <a:r>
              <a:rPr sz="1700" spc="-4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not</a:t>
            </a:r>
            <a:r>
              <a:rPr sz="1700" spc="-4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have</a:t>
            </a:r>
            <a:r>
              <a:rPr sz="1700" spc="-5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to</a:t>
            </a:r>
            <a:r>
              <a:rPr sz="1700" spc="-4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return</a:t>
            </a:r>
            <a:r>
              <a:rPr sz="1700" spc="-4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anything</a:t>
            </a:r>
            <a:r>
              <a:rPr sz="1700" spc="-6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back</a:t>
            </a:r>
            <a:r>
              <a:rPr sz="1700" spc="-4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to</a:t>
            </a:r>
            <a:r>
              <a:rPr sz="1700" spc="-4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the</a:t>
            </a:r>
            <a:r>
              <a:rPr sz="1700" spc="-5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plan.</a:t>
            </a:r>
            <a:r>
              <a:rPr sz="1700" spc="-4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Also,</a:t>
            </a:r>
            <a:r>
              <a:rPr sz="1700" spc="-5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we'll</a:t>
            </a:r>
            <a:r>
              <a:rPr sz="1700" spc="-5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track</a:t>
            </a:r>
            <a:r>
              <a:rPr sz="1700" spc="-4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your</a:t>
            </a:r>
            <a:r>
              <a:rPr sz="1700" spc="-40" dirty="0">
                <a:latin typeface="Franklin Gothic Book"/>
                <a:cs typeface="Franklin Gothic Book"/>
              </a:rPr>
              <a:t> </a:t>
            </a:r>
            <a:r>
              <a:rPr sz="1700" spc="-10" dirty="0">
                <a:latin typeface="Franklin Gothic Book"/>
                <a:cs typeface="Franklin Gothic Book"/>
              </a:rPr>
              <a:t>completed</a:t>
            </a:r>
            <a:r>
              <a:rPr sz="1700" spc="-6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wellness</a:t>
            </a:r>
            <a:r>
              <a:rPr sz="1700" spc="-65" dirty="0">
                <a:latin typeface="Franklin Gothic Book"/>
                <a:cs typeface="Franklin Gothic Book"/>
              </a:rPr>
              <a:t> </a:t>
            </a:r>
            <a:r>
              <a:rPr sz="1700" spc="-10" dirty="0">
                <a:latin typeface="Franklin Gothic Book"/>
                <a:cs typeface="Franklin Gothic Book"/>
              </a:rPr>
              <a:t>activities </a:t>
            </a:r>
            <a:r>
              <a:rPr sz="1700" dirty="0">
                <a:latin typeface="Franklin Gothic Book"/>
                <a:cs typeface="Franklin Gothic Book"/>
              </a:rPr>
              <a:t>on</a:t>
            </a:r>
            <a:r>
              <a:rPr sz="1700" spc="-3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your</a:t>
            </a:r>
            <a:r>
              <a:rPr sz="1700" spc="-35" dirty="0">
                <a:latin typeface="Franklin Gothic Book"/>
                <a:cs typeface="Franklin Gothic Book"/>
              </a:rPr>
              <a:t> </a:t>
            </a:r>
            <a:r>
              <a:rPr sz="1700" spc="-10" dirty="0">
                <a:latin typeface="Franklin Gothic Book"/>
                <a:cs typeface="Franklin Gothic Book"/>
              </a:rPr>
              <a:t>behalf!</a:t>
            </a:r>
            <a:endParaRPr sz="1700">
              <a:latin typeface="Franklin Gothic Book"/>
              <a:cs typeface="Franklin Gothic Book"/>
            </a:endParaRPr>
          </a:p>
          <a:p>
            <a:pPr marL="2151380" indent="-286385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2151380" algn="l"/>
              </a:tabLst>
            </a:pPr>
            <a:r>
              <a:rPr sz="2000" dirty="0">
                <a:latin typeface="Franklin Gothic Book"/>
                <a:cs typeface="Franklin Gothic Book"/>
              </a:rPr>
              <a:t>$25</a:t>
            </a:r>
            <a:r>
              <a:rPr sz="2000" spc="-45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Annual</a:t>
            </a:r>
            <a:r>
              <a:rPr sz="2000" spc="-15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Health</a:t>
            </a:r>
            <a:r>
              <a:rPr sz="2000" spc="-35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Risk</a:t>
            </a:r>
            <a:r>
              <a:rPr sz="2000" spc="-40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Assessment</a:t>
            </a:r>
            <a:endParaRPr sz="2000">
              <a:latin typeface="Franklin Gothic Book"/>
              <a:cs typeface="Franklin Gothic Book"/>
            </a:endParaRPr>
          </a:p>
          <a:p>
            <a:pPr marL="2151380" indent="-286385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151380" algn="l"/>
              </a:tabLst>
            </a:pPr>
            <a:r>
              <a:rPr sz="2000" dirty="0">
                <a:latin typeface="Franklin Gothic Book"/>
                <a:cs typeface="Franklin Gothic Book"/>
              </a:rPr>
              <a:t>$50</a:t>
            </a:r>
            <a:r>
              <a:rPr sz="2000" spc="-45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Annual</a:t>
            </a:r>
            <a:r>
              <a:rPr sz="2000" spc="-15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Wellness/Comprehensive</a:t>
            </a:r>
            <a:r>
              <a:rPr sz="2000" spc="-70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visit</a:t>
            </a:r>
            <a:endParaRPr sz="2000">
              <a:latin typeface="Franklin Gothic Book"/>
              <a:cs typeface="Franklin Gothic Book"/>
            </a:endParaRPr>
          </a:p>
          <a:p>
            <a:pPr marL="2151380" indent="-286385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151380" algn="l"/>
              </a:tabLst>
            </a:pPr>
            <a:r>
              <a:rPr sz="2000" dirty="0">
                <a:latin typeface="Franklin Gothic Book"/>
                <a:cs typeface="Franklin Gothic Book"/>
              </a:rPr>
              <a:t>$25</a:t>
            </a:r>
            <a:r>
              <a:rPr sz="2000" spc="-40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Breast</a:t>
            </a:r>
            <a:r>
              <a:rPr sz="2000" spc="-30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Cancer</a:t>
            </a:r>
            <a:r>
              <a:rPr sz="2000" spc="-30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screening</a:t>
            </a:r>
            <a:endParaRPr sz="2000">
              <a:latin typeface="Franklin Gothic Book"/>
              <a:cs typeface="Franklin Gothic Book"/>
            </a:endParaRPr>
          </a:p>
          <a:p>
            <a:pPr marL="2151380" indent="-286385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151380" algn="l"/>
              </a:tabLst>
            </a:pPr>
            <a:r>
              <a:rPr sz="2000" dirty="0">
                <a:latin typeface="Franklin Gothic Book"/>
                <a:cs typeface="Franklin Gothic Book"/>
              </a:rPr>
              <a:t>$50</a:t>
            </a:r>
            <a:r>
              <a:rPr sz="2000" spc="-35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Colon</a:t>
            </a:r>
            <a:r>
              <a:rPr sz="2000" spc="-30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Cancer</a:t>
            </a:r>
            <a:r>
              <a:rPr sz="2000" spc="-25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screening</a:t>
            </a:r>
            <a:endParaRPr sz="2000">
              <a:latin typeface="Franklin Gothic Book"/>
              <a:cs typeface="Franklin Gothic Book"/>
            </a:endParaRPr>
          </a:p>
          <a:p>
            <a:pPr marL="2151380" indent="-286385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151380" algn="l"/>
              </a:tabLst>
            </a:pPr>
            <a:r>
              <a:rPr sz="2000" dirty="0">
                <a:latin typeface="Franklin Gothic Book"/>
                <a:cs typeface="Franklin Gothic Book"/>
              </a:rPr>
              <a:t>$30</a:t>
            </a:r>
            <a:r>
              <a:rPr sz="2000" spc="-70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Retinal</a:t>
            </a:r>
            <a:r>
              <a:rPr sz="2000" spc="-45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Eye</a:t>
            </a:r>
            <a:r>
              <a:rPr sz="2000" spc="-65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Exam</a:t>
            </a:r>
            <a:r>
              <a:rPr sz="2000" spc="-45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for</a:t>
            </a:r>
            <a:r>
              <a:rPr sz="2000" spc="-65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Diabetics</a:t>
            </a:r>
            <a:r>
              <a:rPr sz="2000" spc="-45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(excluding</a:t>
            </a:r>
            <a:r>
              <a:rPr sz="2000" spc="-45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Glaucoma</a:t>
            </a:r>
            <a:r>
              <a:rPr sz="2000" spc="-45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screening)*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9819" y="5865319"/>
            <a:ext cx="59588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Franklin Gothic Book"/>
                <a:cs typeface="Franklin Gothic Book"/>
              </a:rPr>
              <a:t>*Subject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to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vision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care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benefit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coverage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as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outlined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in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the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Evidence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of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Coverage.</a:t>
            </a:r>
            <a:endParaRPr sz="1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Franklin Gothic Book"/>
                <a:cs typeface="Franklin Gothic Book"/>
              </a:rPr>
              <a:t>The</a:t>
            </a:r>
            <a:r>
              <a:rPr sz="1200" spc="-5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Healthy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Advantage</a:t>
            </a:r>
            <a:r>
              <a:rPr sz="1200" spc="-5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Wellness</a:t>
            </a:r>
            <a:r>
              <a:rPr sz="1200" spc="-4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Program</a:t>
            </a:r>
            <a:r>
              <a:rPr sz="1200" spc="-4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and</a:t>
            </a:r>
            <a:r>
              <a:rPr sz="1200" spc="-40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reward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amounts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are</a:t>
            </a:r>
            <a:r>
              <a:rPr sz="1200" spc="-5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not</a:t>
            </a:r>
            <a:r>
              <a:rPr sz="1200" spc="-4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redeemable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for</a:t>
            </a:r>
            <a:r>
              <a:rPr sz="1200" spc="-40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cash.</a:t>
            </a:r>
            <a:endParaRPr sz="1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FFFFFF"/>
                </a:solidFill>
              </a:rPr>
              <a:t>DUAL</a:t>
            </a:r>
            <a:r>
              <a:rPr sz="4000" spc="-125" dirty="0">
                <a:solidFill>
                  <a:srgbClr val="FFFFFF"/>
                </a:solidFill>
              </a:rPr>
              <a:t> </a:t>
            </a:r>
            <a:r>
              <a:rPr sz="4000" spc="-60" dirty="0">
                <a:solidFill>
                  <a:srgbClr val="FFFFFF"/>
                </a:solidFill>
              </a:rPr>
              <a:t>ADVANTAGE</a:t>
            </a:r>
            <a:r>
              <a:rPr sz="4000" spc="-140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HMO</a:t>
            </a:r>
            <a:r>
              <a:rPr sz="4000" spc="-125" dirty="0">
                <a:solidFill>
                  <a:srgbClr val="FFFFFF"/>
                </a:solidFill>
              </a:rPr>
              <a:t> </a:t>
            </a:r>
            <a:r>
              <a:rPr sz="4000" spc="-10" dirty="0">
                <a:solidFill>
                  <a:srgbClr val="FFFFFF"/>
                </a:solidFill>
              </a:rPr>
              <a:t>(D-</a:t>
            </a:r>
            <a:r>
              <a:rPr sz="4000" spc="-20" dirty="0">
                <a:solidFill>
                  <a:srgbClr val="FFFFFF"/>
                </a:solidFill>
              </a:rPr>
              <a:t>SNP)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93139" y="2448618"/>
            <a:ext cx="2442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6A900"/>
                </a:solidFill>
                <a:latin typeface="Franklin Gothic Medium"/>
                <a:cs typeface="Franklin Gothic Medium"/>
              </a:rPr>
              <a:t>2026</a:t>
            </a:r>
            <a:r>
              <a:rPr sz="2400" spc="-15" dirty="0">
                <a:solidFill>
                  <a:srgbClr val="F6A9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F6A900"/>
                </a:solidFill>
                <a:latin typeface="Franklin Gothic Medium"/>
                <a:cs typeface="Franklin Gothic Medium"/>
              </a:rPr>
              <a:t>D-</a:t>
            </a:r>
            <a:r>
              <a:rPr sz="2400" dirty="0">
                <a:solidFill>
                  <a:srgbClr val="F6A900"/>
                </a:solidFill>
                <a:latin typeface="Franklin Gothic Medium"/>
                <a:cs typeface="Franklin Gothic Medium"/>
              </a:rPr>
              <a:t>SNP</a:t>
            </a:r>
            <a:r>
              <a:rPr sz="2400" spc="-35" dirty="0">
                <a:solidFill>
                  <a:srgbClr val="F6A900"/>
                </a:solidFill>
                <a:latin typeface="Franklin Gothic Medium"/>
                <a:cs typeface="Franklin Gothic Medium"/>
              </a:rPr>
              <a:t> </a:t>
            </a:r>
            <a:r>
              <a:rPr sz="2400" spc="-20" dirty="0">
                <a:solidFill>
                  <a:srgbClr val="F6A900"/>
                </a:solidFill>
                <a:latin typeface="Franklin Gothic Medium"/>
                <a:cs typeface="Franklin Gothic Medium"/>
              </a:rPr>
              <a:t>PLAN</a:t>
            </a:r>
            <a:endParaRPr sz="2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7718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95"/>
              </a:spcBef>
            </a:pPr>
            <a:r>
              <a:rPr dirty="0"/>
              <a:t>Are</a:t>
            </a:r>
            <a:r>
              <a:rPr spc="-80" dirty="0"/>
              <a:t> </a:t>
            </a:r>
            <a:r>
              <a:rPr dirty="0"/>
              <a:t>you</a:t>
            </a:r>
            <a:r>
              <a:rPr spc="-60" dirty="0"/>
              <a:t> </a:t>
            </a:r>
            <a:r>
              <a:rPr dirty="0"/>
              <a:t>qualified</a:t>
            </a:r>
            <a:r>
              <a:rPr spc="-65" dirty="0"/>
              <a:t> </a:t>
            </a:r>
            <a:r>
              <a:rPr dirty="0"/>
              <a:t>for</a:t>
            </a:r>
            <a:r>
              <a:rPr spc="-80" dirty="0"/>
              <a:t> </a:t>
            </a:r>
            <a:r>
              <a:rPr dirty="0"/>
              <a:t>Memorial</a:t>
            </a:r>
            <a:r>
              <a:rPr spc="-65" dirty="0"/>
              <a:t> </a:t>
            </a:r>
            <a:r>
              <a:rPr dirty="0"/>
              <a:t>Hermann</a:t>
            </a:r>
            <a:r>
              <a:rPr spc="-60" dirty="0"/>
              <a:t> </a:t>
            </a:r>
            <a:r>
              <a:rPr spc="-10" dirty="0"/>
              <a:t>Advantage?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2777" y="1616698"/>
            <a:ext cx="6588125" cy="398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Franklin Gothic Medium"/>
                <a:cs typeface="Franklin Gothic Medium"/>
              </a:rPr>
              <a:t>In</a:t>
            </a:r>
            <a:r>
              <a:rPr sz="2000" spc="-35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order</a:t>
            </a:r>
            <a:r>
              <a:rPr sz="2000" spc="-35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to</a:t>
            </a:r>
            <a:r>
              <a:rPr sz="2000" spc="-30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be</a:t>
            </a:r>
            <a:r>
              <a:rPr sz="2000" spc="-30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eligible</a:t>
            </a:r>
            <a:r>
              <a:rPr sz="2000" spc="-70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for</a:t>
            </a:r>
            <a:r>
              <a:rPr sz="2000" spc="-20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Memorial</a:t>
            </a:r>
            <a:r>
              <a:rPr sz="2000" spc="-45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Hermann</a:t>
            </a:r>
            <a:r>
              <a:rPr sz="2000" spc="-35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Advantage,</a:t>
            </a:r>
            <a:r>
              <a:rPr sz="2000" spc="-50" dirty="0">
                <a:latin typeface="Franklin Gothic Medium"/>
                <a:cs typeface="Franklin Gothic Medium"/>
              </a:rPr>
              <a:t> </a:t>
            </a:r>
            <a:r>
              <a:rPr sz="2000" spc="-25" dirty="0">
                <a:latin typeface="Franklin Gothic Medium"/>
                <a:cs typeface="Franklin Gothic Medium"/>
              </a:rPr>
              <a:t>you </a:t>
            </a:r>
            <a:r>
              <a:rPr sz="2000" dirty="0">
                <a:latin typeface="Franklin Gothic Medium"/>
                <a:cs typeface="Franklin Gothic Medium"/>
              </a:rPr>
              <a:t>must</a:t>
            </a:r>
            <a:r>
              <a:rPr sz="2000" spc="-35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reside</a:t>
            </a:r>
            <a:r>
              <a:rPr sz="2000" spc="-45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in</a:t>
            </a:r>
            <a:r>
              <a:rPr sz="2000" spc="-25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our</a:t>
            </a:r>
            <a:r>
              <a:rPr sz="2000" spc="-30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coverage</a:t>
            </a:r>
            <a:r>
              <a:rPr sz="2000" spc="-45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area,</a:t>
            </a:r>
            <a:r>
              <a:rPr sz="2000" spc="-20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which</a:t>
            </a:r>
            <a:r>
              <a:rPr sz="2000" spc="-40" dirty="0">
                <a:latin typeface="Franklin Gothic Medium"/>
                <a:cs typeface="Franklin Gothic Medium"/>
              </a:rPr>
              <a:t> </a:t>
            </a:r>
            <a:r>
              <a:rPr sz="2000" spc="-10" dirty="0">
                <a:latin typeface="Franklin Gothic Medium"/>
                <a:cs typeface="Franklin Gothic Medium"/>
              </a:rPr>
              <a:t>includes:</a:t>
            </a:r>
            <a:endParaRPr sz="20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sz="2000">
              <a:latin typeface="Franklin Gothic Medium"/>
              <a:cs typeface="Franklin Gothic Medium"/>
            </a:endParaRPr>
          </a:p>
          <a:p>
            <a:pPr marL="15494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549400" algn="l"/>
              </a:tabLst>
            </a:pPr>
            <a:r>
              <a:rPr sz="1700" dirty="0">
                <a:latin typeface="Franklin Gothic Medium"/>
                <a:cs typeface="Franklin Gothic Medium"/>
              </a:rPr>
              <a:t>Harris</a:t>
            </a:r>
            <a:r>
              <a:rPr sz="1700" spc="-50" dirty="0">
                <a:latin typeface="Franklin Gothic Medium"/>
                <a:cs typeface="Franklin Gothic Medium"/>
              </a:rPr>
              <a:t> </a:t>
            </a:r>
            <a:r>
              <a:rPr sz="1700" spc="-10" dirty="0">
                <a:latin typeface="Franklin Gothic Medium"/>
                <a:cs typeface="Franklin Gothic Medium"/>
              </a:rPr>
              <a:t>County</a:t>
            </a:r>
            <a:endParaRPr sz="1700">
              <a:latin typeface="Franklin Gothic Medium"/>
              <a:cs typeface="Franklin Gothic Medium"/>
            </a:endParaRPr>
          </a:p>
          <a:p>
            <a:pPr marL="154940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1549400" algn="l"/>
              </a:tabLst>
            </a:pPr>
            <a:r>
              <a:rPr sz="1700" dirty="0">
                <a:latin typeface="Franklin Gothic Medium"/>
                <a:cs typeface="Franklin Gothic Medium"/>
              </a:rPr>
              <a:t>Montgomery</a:t>
            </a:r>
            <a:r>
              <a:rPr sz="1700" spc="-10" dirty="0">
                <a:latin typeface="Franklin Gothic Medium"/>
                <a:cs typeface="Franklin Gothic Medium"/>
              </a:rPr>
              <a:t> County</a:t>
            </a:r>
            <a:endParaRPr sz="1700">
              <a:latin typeface="Franklin Gothic Medium"/>
              <a:cs typeface="Franklin Gothic Medium"/>
            </a:endParaRPr>
          </a:p>
          <a:p>
            <a:pPr marL="154940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1549400" algn="l"/>
              </a:tabLst>
            </a:pPr>
            <a:r>
              <a:rPr sz="1700" dirty="0">
                <a:latin typeface="Franklin Gothic Medium"/>
                <a:cs typeface="Franklin Gothic Medium"/>
              </a:rPr>
              <a:t>Fort</a:t>
            </a:r>
            <a:r>
              <a:rPr sz="1700" spc="-35" dirty="0">
                <a:latin typeface="Franklin Gothic Medium"/>
                <a:cs typeface="Franklin Gothic Medium"/>
              </a:rPr>
              <a:t> </a:t>
            </a:r>
            <a:r>
              <a:rPr sz="1700" dirty="0">
                <a:latin typeface="Franklin Gothic Medium"/>
                <a:cs typeface="Franklin Gothic Medium"/>
              </a:rPr>
              <a:t>Bend</a:t>
            </a:r>
            <a:r>
              <a:rPr sz="1700" spc="-30" dirty="0">
                <a:latin typeface="Franklin Gothic Medium"/>
                <a:cs typeface="Franklin Gothic Medium"/>
              </a:rPr>
              <a:t> </a:t>
            </a:r>
            <a:r>
              <a:rPr sz="1700" spc="-10" dirty="0">
                <a:latin typeface="Franklin Gothic Medium"/>
                <a:cs typeface="Franklin Gothic Medium"/>
              </a:rPr>
              <a:t>County</a:t>
            </a:r>
            <a:endParaRPr sz="1700">
              <a:latin typeface="Franklin Gothic Medium"/>
              <a:cs typeface="Franklin Gothic Medium"/>
            </a:endParaRPr>
          </a:p>
          <a:p>
            <a:pPr marL="154940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1549400" algn="l"/>
              </a:tabLst>
            </a:pPr>
            <a:r>
              <a:rPr sz="1700" dirty="0">
                <a:latin typeface="Franklin Gothic Medium"/>
                <a:cs typeface="Franklin Gothic Medium"/>
              </a:rPr>
              <a:t>Liberty</a:t>
            </a:r>
            <a:r>
              <a:rPr sz="1700" spc="-5" dirty="0">
                <a:latin typeface="Franklin Gothic Medium"/>
                <a:cs typeface="Franklin Gothic Medium"/>
              </a:rPr>
              <a:t> </a:t>
            </a:r>
            <a:r>
              <a:rPr sz="1700" spc="-10" dirty="0">
                <a:latin typeface="Franklin Gothic Medium"/>
                <a:cs typeface="Franklin Gothic Medium"/>
              </a:rPr>
              <a:t>County</a:t>
            </a:r>
            <a:endParaRPr sz="1700">
              <a:latin typeface="Franklin Gothic Medium"/>
              <a:cs typeface="Franklin Gothic Medium"/>
            </a:endParaRPr>
          </a:p>
          <a:p>
            <a:pPr marL="154940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1549400" algn="l"/>
              </a:tabLst>
            </a:pPr>
            <a:r>
              <a:rPr sz="1700" spc="-10" dirty="0">
                <a:latin typeface="Franklin Gothic Medium"/>
                <a:cs typeface="Franklin Gothic Medium"/>
              </a:rPr>
              <a:t>Galveston</a:t>
            </a:r>
            <a:r>
              <a:rPr sz="1700" spc="-25" dirty="0">
                <a:latin typeface="Franklin Gothic Medium"/>
                <a:cs typeface="Franklin Gothic Medium"/>
              </a:rPr>
              <a:t> </a:t>
            </a:r>
            <a:r>
              <a:rPr sz="1700" spc="-10" dirty="0">
                <a:latin typeface="Franklin Gothic Medium"/>
                <a:cs typeface="Franklin Gothic Medium"/>
              </a:rPr>
              <a:t>County</a:t>
            </a:r>
            <a:endParaRPr sz="1700">
              <a:latin typeface="Franklin Gothic Medium"/>
              <a:cs typeface="Franklin Gothic Medium"/>
            </a:endParaRPr>
          </a:p>
          <a:p>
            <a:pPr marL="154940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1549400" algn="l"/>
              </a:tabLst>
            </a:pPr>
            <a:r>
              <a:rPr sz="1700" dirty="0">
                <a:latin typeface="Franklin Gothic Medium"/>
                <a:cs typeface="Franklin Gothic Medium"/>
              </a:rPr>
              <a:t>Brazoria</a:t>
            </a:r>
            <a:r>
              <a:rPr sz="1700" spc="-50" dirty="0">
                <a:latin typeface="Franklin Gothic Medium"/>
                <a:cs typeface="Franklin Gothic Medium"/>
              </a:rPr>
              <a:t> </a:t>
            </a:r>
            <a:r>
              <a:rPr sz="1700" spc="-10" dirty="0">
                <a:latin typeface="Franklin Gothic Medium"/>
                <a:cs typeface="Franklin Gothic Medium"/>
              </a:rPr>
              <a:t>County</a:t>
            </a:r>
            <a:endParaRPr sz="17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17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Franklin Gothic Medium"/>
                <a:cs typeface="Franklin Gothic Medium"/>
              </a:rPr>
              <a:t>You</a:t>
            </a:r>
            <a:r>
              <a:rPr sz="2000" spc="-35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must</a:t>
            </a:r>
            <a:r>
              <a:rPr sz="2000" spc="-35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also</a:t>
            </a:r>
            <a:r>
              <a:rPr sz="2000" spc="-20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be</a:t>
            </a:r>
            <a:r>
              <a:rPr sz="2000" spc="-30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enrolled</a:t>
            </a:r>
            <a:r>
              <a:rPr sz="2000" spc="-45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in</a:t>
            </a:r>
            <a:r>
              <a:rPr sz="2000" spc="-25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Medicare</a:t>
            </a:r>
            <a:r>
              <a:rPr sz="2000" spc="-55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Part</a:t>
            </a:r>
            <a:r>
              <a:rPr sz="2000" spc="-15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A</a:t>
            </a:r>
            <a:r>
              <a:rPr sz="2000" spc="-30" dirty="0">
                <a:latin typeface="Franklin Gothic Medium"/>
                <a:cs typeface="Franklin Gothic Medium"/>
              </a:rPr>
              <a:t> </a:t>
            </a:r>
            <a:r>
              <a:rPr sz="2000" dirty="0">
                <a:latin typeface="Franklin Gothic Medium"/>
                <a:cs typeface="Franklin Gothic Medium"/>
              </a:rPr>
              <a:t>and</a:t>
            </a:r>
            <a:r>
              <a:rPr sz="2000" spc="-35" dirty="0">
                <a:latin typeface="Franklin Gothic Medium"/>
                <a:cs typeface="Franklin Gothic Medium"/>
              </a:rPr>
              <a:t> </a:t>
            </a:r>
            <a:r>
              <a:rPr sz="2000" spc="-25" dirty="0">
                <a:latin typeface="Franklin Gothic Medium"/>
                <a:cs typeface="Franklin Gothic Medium"/>
              </a:rPr>
              <a:t>B.</a:t>
            </a:r>
            <a:endParaRPr sz="2000">
              <a:latin typeface="Franklin Gothic Medium"/>
              <a:cs typeface="Franklin Gothic Medium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75817" y="1704975"/>
            <a:ext cx="4213098" cy="428752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0"/>
              </a:lnSpc>
            </a:pPr>
            <a:r>
              <a:rPr dirty="0"/>
              <a:t>Experience</a:t>
            </a:r>
            <a:r>
              <a:rPr spc="20" dirty="0"/>
              <a:t> </a:t>
            </a:r>
            <a:r>
              <a:rPr dirty="0"/>
              <a:t>our</a:t>
            </a:r>
            <a:r>
              <a:rPr spc="55" dirty="0"/>
              <a:t> </a:t>
            </a:r>
            <a:r>
              <a:rPr dirty="0"/>
              <a:t>Medicare</a:t>
            </a:r>
            <a:r>
              <a:rPr spc="20" dirty="0"/>
              <a:t> </a:t>
            </a:r>
            <a:r>
              <a:rPr spc="-10" dirty="0"/>
              <a:t>Advantage.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">
              <a:lnSpc>
                <a:spcPts val="1190"/>
              </a:lnSpc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6194" rIns="0" bIns="0" rtlCol="0">
            <a:spAutoFit/>
          </a:bodyPr>
          <a:lstStyle/>
          <a:p>
            <a:pPr marL="233679">
              <a:lnSpc>
                <a:spcPct val="100000"/>
              </a:lnSpc>
              <a:spcBef>
                <a:spcPts val="100"/>
              </a:spcBef>
            </a:pPr>
            <a:r>
              <a:rPr sz="2700" dirty="0"/>
              <a:t>D-SNP </a:t>
            </a:r>
            <a:r>
              <a:rPr sz="2700" spc="-20" dirty="0"/>
              <a:t>Plan</a:t>
            </a:r>
            <a:endParaRPr sz="2700"/>
          </a:p>
        </p:txBody>
      </p:sp>
      <p:sp>
        <p:nvSpPr>
          <p:cNvPr id="3" name="object 3"/>
          <p:cNvSpPr txBox="1"/>
          <p:nvPr/>
        </p:nvSpPr>
        <p:spPr>
          <a:xfrm>
            <a:off x="2248195" y="2670486"/>
            <a:ext cx="9114155" cy="14357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</a:tabLst>
            </a:pPr>
            <a:r>
              <a:rPr sz="1400" dirty="0">
                <a:latin typeface="Franklin Gothic Book"/>
                <a:cs typeface="Franklin Gothic Book"/>
              </a:rPr>
              <a:t>Be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over</a:t>
            </a:r>
            <a:r>
              <a:rPr sz="1400" spc="-4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the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age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of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65</a:t>
            </a:r>
            <a:r>
              <a:rPr sz="1400" spc="-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and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have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both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Medicare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and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Medicaid.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Specifically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designed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for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people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with</a:t>
            </a:r>
            <a:r>
              <a:rPr sz="1400" spc="-4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both</a:t>
            </a:r>
            <a:r>
              <a:rPr sz="1400" spc="-4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Medicare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spc="-25" dirty="0">
                <a:latin typeface="Franklin Gothic Book"/>
                <a:cs typeface="Franklin Gothic Book"/>
              </a:rPr>
              <a:t>and </a:t>
            </a:r>
            <a:r>
              <a:rPr sz="1400" spc="-10" dirty="0">
                <a:latin typeface="Franklin Gothic Book"/>
                <a:cs typeface="Franklin Gothic Book"/>
              </a:rPr>
              <a:t>Medicaid.</a:t>
            </a:r>
            <a:endParaRPr sz="1400">
              <a:latin typeface="Franklin Gothic Book"/>
              <a:cs typeface="Franklin Gothic Book"/>
            </a:endParaRPr>
          </a:p>
          <a:p>
            <a:pPr marL="299085" indent="-286385">
              <a:lnSpc>
                <a:spcPct val="100000"/>
              </a:lnSpc>
              <a:spcBef>
                <a:spcPts val="894"/>
              </a:spcBef>
              <a:buFont typeface="Arial"/>
              <a:buChar char="•"/>
              <a:tabLst>
                <a:tab pos="299085" algn="l"/>
              </a:tabLst>
            </a:pPr>
            <a:r>
              <a:rPr sz="1400" spc="-10" dirty="0">
                <a:latin typeface="Franklin Gothic Book"/>
                <a:cs typeface="Franklin Gothic Book"/>
              </a:rPr>
              <a:t>You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must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reside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in Harris,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Montgomery,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Fort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Bend,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Brazoria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or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Liberty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County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to</a:t>
            </a:r>
            <a:r>
              <a:rPr sz="1400" spc="1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qualify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for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this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spc="-10" dirty="0">
                <a:latin typeface="Franklin Gothic Book"/>
                <a:cs typeface="Franklin Gothic Book"/>
              </a:rPr>
              <a:t>plan.</a:t>
            </a:r>
            <a:endParaRPr sz="1400">
              <a:latin typeface="Franklin Gothic Book"/>
              <a:cs typeface="Franklin Gothic Book"/>
            </a:endParaRPr>
          </a:p>
          <a:p>
            <a:pPr marL="299085" indent="-286385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99085" algn="l"/>
              </a:tabLst>
            </a:pPr>
            <a:r>
              <a:rPr sz="1400" spc="-10" dirty="0">
                <a:latin typeface="Franklin Gothic Book"/>
                <a:cs typeface="Franklin Gothic Book"/>
              </a:rPr>
              <a:t>You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can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keep</a:t>
            </a:r>
            <a:r>
              <a:rPr sz="1400" spc="-5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your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Medicaid</a:t>
            </a:r>
            <a:r>
              <a:rPr sz="1400" spc="-5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benefits</a:t>
            </a:r>
            <a:r>
              <a:rPr sz="1400" spc="-4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and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get</a:t>
            </a:r>
            <a:r>
              <a:rPr sz="1400" spc="-1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more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benefits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compared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with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Original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spc="-10" dirty="0">
                <a:latin typeface="Franklin Gothic Book"/>
                <a:cs typeface="Franklin Gothic Book"/>
              </a:rPr>
              <a:t>Medicare</a:t>
            </a:r>
            <a:endParaRPr sz="1400">
              <a:latin typeface="Franklin Gothic Book"/>
              <a:cs typeface="Franklin Gothic Book"/>
            </a:endParaRPr>
          </a:p>
          <a:p>
            <a:pPr marL="299085" indent="-286385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99085" algn="l"/>
              </a:tabLst>
            </a:pPr>
            <a:r>
              <a:rPr sz="1400" spc="-10" dirty="0">
                <a:latin typeface="Franklin Gothic Book"/>
                <a:cs typeface="Franklin Gothic Book"/>
              </a:rPr>
              <a:t>Or,</a:t>
            </a:r>
            <a:r>
              <a:rPr sz="1400" spc="-4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be</a:t>
            </a:r>
            <a:r>
              <a:rPr sz="1400" spc="-1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under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65</a:t>
            </a:r>
            <a:r>
              <a:rPr sz="1400" spc="-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with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 qualifying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spc="-10" dirty="0">
                <a:latin typeface="Franklin Gothic Book"/>
                <a:cs typeface="Franklin Gothic Book"/>
              </a:rPr>
              <a:t>disability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4372" y="1491126"/>
            <a:ext cx="9592945" cy="10623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Franklin Gothic Book"/>
                <a:cs typeface="Franklin Gothic Book"/>
              </a:rPr>
              <a:t>With</a:t>
            </a:r>
            <a:r>
              <a:rPr sz="1700" spc="-6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Memorial</a:t>
            </a:r>
            <a:r>
              <a:rPr sz="1700" spc="-5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Hermann</a:t>
            </a:r>
            <a:r>
              <a:rPr sz="1700" spc="-3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Dual</a:t>
            </a:r>
            <a:r>
              <a:rPr sz="1700" spc="-4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Advantage</a:t>
            </a:r>
            <a:r>
              <a:rPr sz="1700" spc="-5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HMO</a:t>
            </a:r>
            <a:r>
              <a:rPr sz="1700" spc="-4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D-</a:t>
            </a:r>
            <a:r>
              <a:rPr sz="1700" spc="-30" dirty="0">
                <a:latin typeface="Franklin Gothic Book"/>
                <a:cs typeface="Franklin Gothic Book"/>
              </a:rPr>
              <a:t>SNP,</a:t>
            </a:r>
            <a:r>
              <a:rPr sz="1700" spc="-4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members</a:t>
            </a:r>
            <a:r>
              <a:rPr sz="1700" spc="-4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get</a:t>
            </a:r>
            <a:r>
              <a:rPr sz="1700" spc="-35" dirty="0">
                <a:latin typeface="Franklin Gothic Book"/>
                <a:cs typeface="Franklin Gothic Book"/>
              </a:rPr>
              <a:t> </a:t>
            </a:r>
            <a:r>
              <a:rPr sz="1700" spc="-10" dirty="0">
                <a:latin typeface="Franklin Gothic Book"/>
                <a:cs typeface="Franklin Gothic Book"/>
              </a:rPr>
              <a:t>exceptional</a:t>
            </a:r>
            <a:r>
              <a:rPr sz="1700" spc="-5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care</a:t>
            </a:r>
            <a:r>
              <a:rPr sz="1700" spc="-3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and</a:t>
            </a:r>
            <a:r>
              <a:rPr sz="1700" spc="-45" dirty="0">
                <a:latin typeface="Franklin Gothic Book"/>
                <a:cs typeface="Franklin Gothic Book"/>
              </a:rPr>
              <a:t> </a:t>
            </a:r>
            <a:r>
              <a:rPr sz="1700" spc="-10" dirty="0">
                <a:latin typeface="Franklin Gothic Book"/>
                <a:cs typeface="Franklin Gothic Book"/>
              </a:rPr>
              <a:t>coverage</a:t>
            </a:r>
            <a:r>
              <a:rPr sz="1700" spc="-4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in</a:t>
            </a:r>
            <a:r>
              <a:rPr sz="1700" spc="-30" dirty="0">
                <a:latin typeface="Franklin Gothic Book"/>
                <a:cs typeface="Franklin Gothic Book"/>
              </a:rPr>
              <a:t> </a:t>
            </a:r>
            <a:r>
              <a:rPr sz="1700" spc="-25" dirty="0">
                <a:latin typeface="Franklin Gothic Book"/>
                <a:cs typeface="Franklin Gothic Book"/>
              </a:rPr>
              <a:t>an </a:t>
            </a:r>
            <a:r>
              <a:rPr sz="1700" dirty="0">
                <a:latin typeface="Franklin Gothic Book"/>
                <a:cs typeface="Franklin Gothic Book"/>
              </a:rPr>
              <a:t>all-in-one</a:t>
            </a:r>
            <a:r>
              <a:rPr sz="1700" spc="-6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plan</a:t>
            </a:r>
            <a:r>
              <a:rPr sz="1700" spc="-2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that</a:t>
            </a:r>
            <a:r>
              <a:rPr sz="1700" spc="-3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combines</a:t>
            </a:r>
            <a:r>
              <a:rPr sz="1700" spc="-3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your</a:t>
            </a:r>
            <a:r>
              <a:rPr sz="1700" spc="-3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Medicare</a:t>
            </a:r>
            <a:r>
              <a:rPr sz="1700" spc="-3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Part</a:t>
            </a:r>
            <a:r>
              <a:rPr sz="1700" spc="-1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A</a:t>
            </a:r>
            <a:r>
              <a:rPr sz="1700" spc="-1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and</a:t>
            </a:r>
            <a:r>
              <a:rPr sz="1700" spc="-3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Part</a:t>
            </a:r>
            <a:r>
              <a:rPr sz="1700" spc="-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B</a:t>
            </a:r>
            <a:r>
              <a:rPr sz="1700" spc="-3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benefits,</a:t>
            </a:r>
            <a:r>
              <a:rPr sz="1700" spc="-3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your</a:t>
            </a:r>
            <a:r>
              <a:rPr sz="1700" spc="-3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Medicare</a:t>
            </a:r>
            <a:r>
              <a:rPr sz="1700" spc="-3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Part</a:t>
            </a:r>
            <a:r>
              <a:rPr sz="1700" spc="-1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D</a:t>
            </a:r>
            <a:r>
              <a:rPr sz="1700" spc="-20" dirty="0">
                <a:latin typeface="Franklin Gothic Book"/>
                <a:cs typeface="Franklin Gothic Book"/>
              </a:rPr>
              <a:t> </a:t>
            </a:r>
            <a:r>
              <a:rPr sz="1700" spc="-10" dirty="0">
                <a:latin typeface="Franklin Gothic Book"/>
                <a:cs typeface="Franklin Gothic Book"/>
              </a:rPr>
              <a:t>prescription </a:t>
            </a:r>
            <a:r>
              <a:rPr sz="1700" dirty="0">
                <a:latin typeface="Franklin Gothic Book"/>
                <a:cs typeface="Franklin Gothic Book"/>
              </a:rPr>
              <a:t>drug</a:t>
            </a:r>
            <a:r>
              <a:rPr sz="1700" spc="-35" dirty="0">
                <a:latin typeface="Franklin Gothic Book"/>
                <a:cs typeface="Franklin Gothic Book"/>
              </a:rPr>
              <a:t> </a:t>
            </a:r>
            <a:r>
              <a:rPr sz="1700" spc="-10" dirty="0">
                <a:latin typeface="Franklin Gothic Book"/>
                <a:cs typeface="Franklin Gothic Book"/>
              </a:rPr>
              <a:t>coverage,</a:t>
            </a:r>
            <a:r>
              <a:rPr sz="1700" spc="-5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your</a:t>
            </a:r>
            <a:r>
              <a:rPr sz="1700" spc="-3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Medicaid</a:t>
            </a:r>
            <a:r>
              <a:rPr sz="1700" spc="-6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benefits,</a:t>
            </a:r>
            <a:r>
              <a:rPr sz="1700" spc="-5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as</a:t>
            </a:r>
            <a:r>
              <a:rPr sz="1700" spc="-3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well</a:t>
            </a:r>
            <a:r>
              <a:rPr sz="1700" spc="-4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as</a:t>
            </a:r>
            <a:r>
              <a:rPr sz="1700" spc="-3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extra</a:t>
            </a:r>
            <a:r>
              <a:rPr sz="1700" spc="-3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benefits</a:t>
            </a:r>
            <a:r>
              <a:rPr sz="1700" spc="-5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not</a:t>
            </a:r>
            <a:r>
              <a:rPr sz="1700" spc="-30" dirty="0">
                <a:latin typeface="Franklin Gothic Book"/>
                <a:cs typeface="Franklin Gothic Book"/>
              </a:rPr>
              <a:t> </a:t>
            </a:r>
            <a:r>
              <a:rPr sz="1700" spc="-10" dirty="0">
                <a:latin typeface="Franklin Gothic Book"/>
                <a:cs typeface="Franklin Gothic Book"/>
              </a:rPr>
              <a:t>provided</a:t>
            </a:r>
            <a:r>
              <a:rPr sz="1700" spc="-5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by</a:t>
            </a:r>
            <a:r>
              <a:rPr sz="1700" spc="-3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either</a:t>
            </a:r>
            <a:r>
              <a:rPr sz="1700" spc="-5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Medicare</a:t>
            </a:r>
            <a:r>
              <a:rPr sz="1700" spc="-45" dirty="0">
                <a:latin typeface="Franklin Gothic Book"/>
                <a:cs typeface="Franklin Gothic Book"/>
              </a:rPr>
              <a:t> </a:t>
            </a:r>
            <a:r>
              <a:rPr sz="1700" spc="-25" dirty="0">
                <a:latin typeface="Franklin Gothic Book"/>
                <a:cs typeface="Franklin Gothic Book"/>
              </a:rPr>
              <a:t>or </a:t>
            </a:r>
            <a:r>
              <a:rPr sz="1700" spc="-10" dirty="0">
                <a:latin typeface="Franklin Gothic Book"/>
                <a:cs typeface="Franklin Gothic Book"/>
              </a:rPr>
              <a:t>Medicaid.</a:t>
            </a:r>
            <a:endParaRPr sz="17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4372" y="3077610"/>
            <a:ext cx="9918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Franklin Gothic Book"/>
                <a:cs typeface="Franklin Gothic Book"/>
              </a:rPr>
              <a:t>To</a:t>
            </a:r>
            <a:r>
              <a:rPr sz="1800" spc="-80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qualify:</a:t>
            </a:r>
            <a:endParaRPr sz="1800">
              <a:latin typeface="Franklin Gothic Book"/>
              <a:cs typeface="Franklin Gothic Book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6046" y="4638646"/>
            <a:ext cx="5363066" cy="121885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04053" y="4481065"/>
            <a:ext cx="476059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Franklin Gothic Book"/>
                <a:cs typeface="Franklin Gothic Book"/>
              </a:rPr>
              <a:t>Individuals</a:t>
            </a:r>
            <a:r>
              <a:rPr sz="1600" spc="-5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who</a:t>
            </a:r>
            <a:r>
              <a:rPr sz="1600" spc="-2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meet</a:t>
            </a:r>
            <a:r>
              <a:rPr sz="1600" spc="-1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one</a:t>
            </a:r>
            <a:r>
              <a:rPr sz="1600" spc="-2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of</a:t>
            </a:r>
            <a:r>
              <a:rPr sz="1600" spc="-2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these</a:t>
            </a:r>
            <a:r>
              <a:rPr sz="1600" spc="-3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basic</a:t>
            </a:r>
            <a:r>
              <a:rPr sz="1600" spc="-25" dirty="0">
                <a:latin typeface="Franklin Gothic Book"/>
                <a:cs typeface="Franklin Gothic Book"/>
              </a:rPr>
              <a:t> </a:t>
            </a:r>
            <a:r>
              <a:rPr sz="1600" spc="-10" dirty="0">
                <a:latin typeface="Franklin Gothic Book"/>
                <a:cs typeface="Franklin Gothic Book"/>
              </a:rPr>
              <a:t>requirements </a:t>
            </a:r>
            <a:r>
              <a:rPr sz="1600" dirty="0">
                <a:latin typeface="Franklin Gothic Book"/>
                <a:cs typeface="Franklin Gothic Book"/>
              </a:rPr>
              <a:t>must</a:t>
            </a:r>
            <a:r>
              <a:rPr sz="1600" spc="-3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also</a:t>
            </a:r>
            <a:r>
              <a:rPr sz="1600" spc="-3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be</a:t>
            </a:r>
            <a:r>
              <a:rPr sz="1600" spc="-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enrolled</a:t>
            </a:r>
            <a:r>
              <a:rPr sz="1600" spc="-2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in</a:t>
            </a:r>
            <a:r>
              <a:rPr sz="1600" spc="-3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Medicare</a:t>
            </a:r>
            <a:r>
              <a:rPr sz="1600" spc="-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Part</a:t>
            </a:r>
            <a:r>
              <a:rPr sz="1600" spc="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A</a:t>
            </a:r>
            <a:r>
              <a:rPr sz="1600" spc="-1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and/or</a:t>
            </a:r>
            <a:r>
              <a:rPr sz="1600" spc="-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Part </a:t>
            </a:r>
            <a:r>
              <a:rPr sz="1600" spc="-50" dirty="0">
                <a:latin typeface="Franklin Gothic Book"/>
                <a:cs typeface="Franklin Gothic Book"/>
              </a:rPr>
              <a:t>B </a:t>
            </a:r>
            <a:r>
              <a:rPr sz="1600" dirty="0">
                <a:latin typeface="Franklin Gothic Book"/>
                <a:cs typeface="Franklin Gothic Book"/>
              </a:rPr>
              <a:t>and</a:t>
            </a:r>
            <a:r>
              <a:rPr sz="1600" spc="-3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receive</a:t>
            </a:r>
            <a:r>
              <a:rPr sz="1600" spc="-2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full</a:t>
            </a:r>
            <a:r>
              <a:rPr sz="1600" spc="-5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Medicaid</a:t>
            </a:r>
            <a:r>
              <a:rPr sz="1600" spc="-3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benefits</a:t>
            </a:r>
            <a:r>
              <a:rPr sz="1600" spc="-4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and/or</a:t>
            </a:r>
            <a:r>
              <a:rPr sz="1600" spc="-20" dirty="0">
                <a:latin typeface="Franklin Gothic Book"/>
                <a:cs typeface="Franklin Gothic Book"/>
              </a:rPr>
              <a:t> </a:t>
            </a:r>
            <a:r>
              <a:rPr sz="1600" spc="-10" dirty="0">
                <a:latin typeface="Franklin Gothic Book"/>
                <a:cs typeface="Franklin Gothic Book"/>
              </a:rPr>
              <a:t>assistance </a:t>
            </a:r>
            <a:r>
              <a:rPr sz="1600" dirty="0">
                <a:latin typeface="Franklin Gothic Book"/>
                <a:cs typeface="Franklin Gothic Book"/>
              </a:rPr>
              <a:t>with</a:t>
            </a:r>
            <a:r>
              <a:rPr sz="1600" spc="-4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Medicare</a:t>
            </a:r>
            <a:r>
              <a:rPr sz="1600" spc="-2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premiums</a:t>
            </a:r>
            <a:r>
              <a:rPr sz="1600" spc="-4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or</a:t>
            </a:r>
            <a:r>
              <a:rPr sz="1600" spc="-2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cost</a:t>
            </a:r>
            <a:r>
              <a:rPr sz="1600" spc="-3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sharing</a:t>
            </a:r>
            <a:r>
              <a:rPr sz="1600" spc="-5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through</a:t>
            </a:r>
            <a:r>
              <a:rPr sz="1600" spc="-3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one</a:t>
            </a:r>
            <a:r>
              <a:rPr sz="1600" spc="-20" dirty="0">
                <a:latin typeface="Franklin Gothic Book"/>
                <a:cs typeface="Franklin Gothic Book"/>
              </a:rPr>
              <a:t> </a:t>
            </a:r>
            <a:r>
              <a:rPr sz="1600" spc="-25" dirty="0">
                <a:latin typeface="Franklin Gothic Book"/>
                <a:cs typeface="Franklin Gothic Book"/>
              </a:rPr>
              <a:t>of </a:t>
            </a:r>
            <a:r>
              <a:rPr sz="1600" dirty="0">
                <a:latin typeface="Franklin Gothic Book"/>
                <a:cs typeface="Franklin Gothic Book"/>
              </a:rPr>
              <a:t>the</a:t>
            </a:r>
            <a:r>
              <a:rPr sz="1600" spc="-6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following</a:t>
            </a:r>
            <a:r>
              <a:rPr sz="1600" spc="-7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“Medicare</a:t>
            </a:r>
            <a:r>
              <a:rPr sz="1600" spc="-4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Savings</a:t>
            </a:r>
            <a:r>
              <a:rPr sz="1600" spc="-7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Program”</a:t>
            </a:r>
            <a:r>
              <a:rPr sz="1600" spc="-45" dirty="0">
                <a:latin typeface="Franklin Gothic Book"/>
                <a:cs typeface="Franklin Gothic Book"/>
              </a:rPr>
              <a:t> </a:t>
            </a:r>
            <a:r>
              <a:rPr sz="1600" spc="-10" dirty="0">
                <a:latin typeface="Franklin Gothic Book"/>
                <a:cs typeface="Franklin Gothic Book"/>
              </a:rPr>
              <a:t>(MSP) categories: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0"/>
              </a:lnSpc>
            </a:pPr>
            <a:r>
              <a:rPr dirty="0"/>
              <a:t>Experience</a:t>
            </a:r>
            <a:r>
              <a:rPr spc="20" dirty="0"/>
              <a:t> </a:t>
            </a:r>
            <a:r>
              <a:rPr dirty="0"/>
              <a:t>our</a:t>
            </a:r>
            <a:r>
              <a:rPr spc="55" dirty="0"/>
              <a:t> </a:t>
            </a:r>
            <a:r>
              <a:rPr dirty="0"/>
              <a:t>Medicare</a:t>
            </a:r>
            <a:r>
              <a:rPr spc="20" dirty="0"/>
              <a:t> </a:t>
            </a:r>
            <a:r>
              <a:rPr spc="-10" dirty="0"/>
              <a:t>Advantage.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8877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D-</a:t>
            </a:r>
            <a:r>
              <a:rPr dirty="0"/>
              <a:t>SNP:</a:t>
            </a:r>
            <a:r>
              <a:rPr spc="-40" dirty="0"/>
              <a:t> </a:t>
            </a:r>
            <a:r>
              <a:rPr dirty="0"/>
              <a:t>What’s</a:t>
            </a:r>
            <a:r>
              <a:rPr spc="-45" dirty="0"/>
              <a:t> </a:t>
            </a:r>
            <a:r>
              <a:rPr dirty="0"/>
              <a:t>New</a:t>
            </a:r>
            <a:r>
              <a:rPr spc="-40" dirty="0"/>
              <a:t> </a:t>
            </a:r>
            <a:r>
              <a:rPr dirty="0"/>
              <a:t>for</a:t>
            </a:r>
            <a:r>
              <a:rPr spc="-65" dirty="0"/>
              <a:t> </a:t>
            </a:r>
            <a:r>
              <a:rPr spc="-20" dirty="0"/>
              <a:t>2026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5136" y="1500730"/>
            <a:ext cx="9740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Franklin Gothic Book"/>
                <a:cs typeface="Franklin Gothic Book"/>
              </a:rPr>
              <a:t>With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the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Memorial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Hermann</a:t>
            </a:r>
            <a:r>
              <a:rPr sz="1800" spc="-3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Dual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Advantage</a:t>
            </a:r>
            <a:r>
              <a:rPr sz="1800" spc="-5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HMO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D-SNP</a:t>
            </a:r>
            <a:r>
              <a:rPr sz="1800" spc="-4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you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will</a:t>
            </a:r>
            <a:r>
              <a:rPr sz="1800" spc="-3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receive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extra</a:t>
            </a:r>
            <a:r>
              <a:rPr sz="1800" spc="-5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benefits</a:t>
            </a:r>
            <a:r>
              <a:rPr sz="1800" spc="-5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and</a:t>
            </a:r>
            <a:r>
              <a:rPr sz="1800" spc="-40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features: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50021" y="2184526"/>
            <a:ext cx="6859905" cy="457200"/>
          </a:xfrm>
          <a:prstGeom prst="rect">
            <a:avLst/>
          </a:prstGeom>
          <a:solidFill>
            <a:srgbClr val="006FC0"/>
          </a:solidFill>
          <a:ln w="19050">
            <a:solidFill>
              <a:srgbClr val="000000"/>
            </a:solidFill>
          </a:ln>
        </p:spPr>
        <p:txBody>
          <a:bodyPr vert="horz" wrap="square" lIns="0" tIns="1041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20"/>
              </a:spcBef>
            </a:pP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D-SNP</a:t>
            </a:r>
            <a:r>
              <a:rPr sz="18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Benefits</a:t>
            </a:r>
            <a:r>
              <a:rPr sz="18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2026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91361" y="2982285"/>
            <a:ext cx="6795770" cy="2494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Franklin Gothic Medium"/>
                <a:cs typeface="Franklin Gothic Medium"/>
              </a:rPr>
              <a:t>Dental</a:t>
            </a:r>
            <a:r>
              <a:rPr sz="1600" spc="-70" dirty="0">
                <a:latin typeface="Franklin Gothic Medium"/>
                <a:cs typeface="Franklin Gothic Medium"/>
              </a:rPr>
              <a:t> </a:t>
            </a:r>
            <a:r>
              <a:rPr sz="1600" dirty="0">
                <a:latin typeface="Franklin Gothic Medium"/>
                <a:cs typeface="Franklin Gothic Medium"/>
              </a:rPr>
              <a:t>coverage</a:t>
            </a:r>
            <a:r>
              <a:rPr sz="1600" spc="-45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$4,000</a:t>
            </a:r>
            <a:endParaRPr sz="1600" dirty="0">
              <a:latin typeface="Franklin Gothic Medium"/>
              <a:cs typeface="Franklin Gothic Medium"/>
            </a:endParaRPr>
          </a:p>
          <a:p>
            <a:pPr marL="12700" marR="1464310">
              <a:lnSpc>
                <a:spcPct val="162500"/>
              </a:lnSpc>
            </a:pPr>
            <a:r>
              <a:rPr sz="1600" dirty="0">
                <a:latin typeface="Franklin Gothic Medium"/>
                <a:cs typeface="Franklin Gothic Medium"/>
              </a:rPr>
              <a:t>Vision</a:t>
            </a:r>
            <a:r>
              <a:rPr sz="1600" spc="-40" dirty="0">
                <a:latin typeface="Franklin Gothic Medium"/>
                <a:cs typeface="Franklin Gothic Medium"/>
              </a:rPr>
              <a:t> </a:t>
            </a:r>
            <a:r>
              <a:rPr sz="1600" dirty="0">
                <a:latin typeface="Franklin Gothic Medium"/>
                <a:cs typeface="Franklin Gothic Medium"/>
              </a:rPr>
              <a:t>-</a:t>
            </a:r>
            <a:r>
              <a:rPr sz="1600" spc="-25" dirty="0">
                <a:latin typeface="Franklin Gothic Medium"/>
                <a:cs typeface="Franklin Gothic Medium"/>
              </a:rPr>
              <a:t> </a:t>
            </a:r>
            <a:r>
              <a:rPr sz="1600" dirty="0">
                <a:latin typeface="Franklin Gothic Medium"/>
                <a:cs typeface="Franklin Gothic Medium"/>
              </a:rPr>
              <a:t>$500</a:t>
            </a:r>
            <a:r>
              <a:rPr sz="1600" spc="-40" dirty="0">
                <a:latin typeface="Franklin Gothic Medium"/>
                <a:cs typeface="Franklin Gothic Medium"/>
              </a:rPr>
              <a:t> </a:t>
            </a:r>
            <a:r>
              <a:rPr sz="1600" dirty="0">
                <a:latin typeface="Franklin Gothic Medium"/>
                <a:cs typeface="Franklin Gothic Medium"/>
              </a:rPr>
              <a:t>/</a:t>
            </a:r>
            <a:r>
              <a:rPr sz="1600" spc="-35" dirty="0">
                <a:latin typeface="Franklin Gothic Medium"/>
                <a:cs typeface="Franklin Gothic Medium"/>
              </a:rPr>
              <a:t> </a:t>
            </a:r>
            <a:r>
              <a:rPr sz="1600" dirty="0">
                <a:latin typeface="Franklin Gothic Medium"/>
                <a:cs typeface="Franklin Gothic Medium"/>
              </a:rPr>
              <a:t>Hearing</a:t>
            </a:r>
            <a:r>
              <a:rPr sz="1600" spc="330" dirty="0">
                <a:latin typeface="Franklin Gothic Medium"/>
                <a:cs typeface="Franklin Gothic Medium"/>
              </a:rPr>
              <a:t> </a:t>
            </a:r>
            <a:r>
              <a:rPr sz="1600" dirty="0">
                <a:latin typeface="Franklin Gothic Medium"/>
                <a:cs typeface="Franklin Gothic Medium"/>
              </a:rPr>
              <a:t>-</a:t>
            </a:r>
            <a:r>
              <a:rPr sz="1600" spc="-35" dirty="0">
                <a:latin typeface="Franklin Gothic Medium"/>
                <a:cs typeface="Franklin Gothic Medium"/>
              </a:rPr>
              <a:t> </a:t>
            </a:r>
            <a:r>
              <a:rPr sz="1600" dirty="0">
                <a:latin typeface="Franklin Gothic Medium"/>
                <a:cs typeface="Franklin Gothic Medium"/>
              </a:rPr>
              <a:t>$500</a:t>
            </a:r>
            <a:r>
              <a:rPr sz="1600" spc="-25" dirty="0">
                <a:latin typeface="Franklin Gothic Medium"/>
                <a:cs typeface="Franklin Gothic Medium"/>
              </a:rPr>
              <a:t> </a:t>
            </a:r>
            <a:r>
              <a:rPr sz="1600" dirty="0">
                <a:latin typeface="Franklin Gothic Medium"/>
                <a:cs typeface="Franklin Gothic Medium"/>
              </a:rPr>
              <a:t>preloaded</a:t>
            </a:r>
            <a:r>
              <a:rPr sz="1600" spc="-45" dirty="0">
                <a:latin typeface="Franklin Gothic Medium"/>
                <a:cs typeface="Franklin Gothic Medium"/>
              </a:rPr>
              <a:t> </a:t>
            </a:r>
            <a:r>
              <a:rPr sz="1600" dirty="0">
                <a:latin typeface="Franklin Gothic Medium"/>
                <a:cs typeface="Franklin Gothic Medium"/>
              </a:rPr>
              <a:t>onto</a:t>
            </a:r>
            <a:r>
              <a:rPr sz="1600" spc="-20" dirty="0">
                <a:latin typeface="Franklin Gothic Medium"/>
                <a:cs typeface="Franklin Gothic Medium"/>
              </a:rPr>
              <a:t> </a:t>
            </a:r>
            <a:r>
              <a:rPr sz="1600" dirty="0">
                <a:latin typeface="Franklin Gothic Medium"/>
                <a:cs typeface="Franklin Gothic Medium"/>
              </a:rPr>
              <a:t>your</a:t>
            </a:r>
            <a:r>
              <a:rPr sz="1600" spc="-30" dirty="0">
                <a:latin typeface="Franklin Gothic Medium"/>
                <a:cs typeface="Franklin Gothic Medium"/>
              </a:rPr>
              <a:t> </a:t>
            </a:r>
            <a:r>
              <a:rPr sz="1600" dirty="0">
                <a:latin typeface="Franklin Gothic Medium"/>
                <a:cs typeface="Franklin Gothic Medium"/>
              </a:rPr>
              <a:t>Flex</a:t>
            </a:r>
            <a:r>
              <a:rPr sz="1600" spc="-45" dirty="0">
                <a:latin typeface="Franklin Gothic Medium"/>
                <a:cs typeface="Franklin Gothic Medium"/>
              </a:rPr>
              <a:t> </a:t>
            </a:r>
            <a:r>
              <a:rPr sz="1600" spc="-20" dirty="0">
                <a:latin typeface="Franklin Gothic Medium"/>
                <a:cs typeface="Franklin Gothic Medium"/>
              </a:rPr>
              <a:t>card </a:t>
            </a:r>
            <a:r>
              <a:rPr sz="1600" dirty="0">
                <a:latin typeface="Franklin Gothic Medium"/>
                <a:cs typeface="Franklin Gothic Medium"/>
              </a:rPr>
              <a:t>Unlimited</a:t>
            </a:r>
            <a:r>
              <a:rPr sz="1600" spc="-60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Health-</a:t>
            </a:r>
            <a:r>
              <a:rPr sz="1600" dirty="0">
                <a:latin typeface="Franklin Gothic Medium"/>
                <a:cs typeface="Franklin Gothic Medium"/>
              </a:rPr>
              <a:t>related</a:t>
            </a:r>
            <a:r>
              <a:rPr sz="1600" spc="-50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trips.</a:t>
            </a:r>
            <a:endParaRPr sz="1600" dirty="0">
              <a:latin typeface="Franklin Gothic Medium"/>
              <a:cs typeface="Franklin Gothic Medium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sz="1600" dirty="0">
                <a:latin typeface="Franklin Gothic Medium"/>
                <a:cs typeface="Franklin Gothic Medium"/>
              </a:rPr>
              <a:t>Meal</a:t>
            </a:r>
            <a:r>
              <a:rPr sz="1600" spc="-25" dirty="0">
                <a:latin typeface="Franklin Gothic Medium"/>
                <a:cs typeface="Franklin Gothic Medium"/>
              </a:rPr>
              <a:t> </a:t>
            </a:r>
            <a:r>
              <a:rPr sz="1600" dirty="0">
                <a:latin typeface="Franklin Gothic Medium"/>
                <a:cs typeface="Franklin Gothic Medium"/>
              </a:rPr>
              <a:t>benefit</a:t>
            </a:r>
            <a:r>
              <a:rPr sz="1600" spc="-50" dirty="0">
                <a:latin typeface="Franklin Gothic Medium"/>
                <a:cs typeface="Franklin Gothic Medium"/>
              </a:rPr>
              <a:t> </a:t>
            </a:r>
            <a:r>
              <a:rPr sz="1600" dirty="0">
                <a:latin typeface="Franklin Gothic Medium"/>
                <a:cs typeface="Franklin Gothic Medium"/>
              </a:rPr>
              <a:t>includes</a:t>
            </a:r>
            <a:r>
              <a:rPr sz="1600" spc="-40" dirty="0">
                <a:latin typeface="Franklin Gothic Medium"/>
                <a:cs typeface="Franklin Gothic Medium"/>
              </a:rPr>
              <a:t> </a:t>
            </a:r>
            <a:r>
              <a:rPr sz="1600" dirty="0">
                <a:latin typeface="Franklin Gothic Medium"/>
                <a:cs typeface="Franklin Gothic Medium"/>
              </a:rPr>
              <a:t>10</a:t>
            </a:r>
            <a:r>
              <a:rPr sz="1600" spc="-20" dirty="0">
                <a:latin typeface="Franklin Gothic Medium"/>
                <a:cs typeface="Franklin Gothic Medium"/>
              </a:rPr>
              <a:t> </a:t>
            </a:r>
            <a:r>
              <a:rPr sz="1600" dirty="0">
                <a:latin typeface="Franklin Gothic Medium"/>
                <a:cs typeface="Franklin Gothic Medium"/>
              </a:rPr>
              <a:t>meals</a:t>
            </a:r>
            <a:r>
              <a:rPr sz="1600" spc="-45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post-</a:t>
            </a:r>
            <a:r>
              <a:rPr sz="1600" dirty="0">
                <a:latin typeface="Franklin Gothic Medium"/>
                <a:cs typeface="Franklin Gothic Medium"/>
              </a:rPr>
              <a:t>discharge</a:t>
            </a:r>
            <a:r>
              <a:rPr sz="1600" spc="-30" dirty="0">
                <a:latin typeface="Franklin Gothic Medium"/>
                <a:cs typeface="Franklin Gothic Medium"/>
              </a:rPr>
              <a:t> </a:t>
            </a:r>
            <a:r>
              <a:rPr sz="1600" dirty="0">
                <a:latin typeface="Franklin Gothic Medium"/>
                <a:cs typeface="Franklin Gothic Medium"/>
              </a:rPr>
              <a:t>after</a:t>
            </a:r>
            <a:r>
              <a:rPr sz="1600" spc="-40" dirty="0">
                <a:latin typeface="Franklin Gothic Medium"/>
                <a:cs typeface="Franklin Gothic Medium"/>
              </a:rPr>
              <a:t> </a:t>
            </a:r>
            <a:r>
              <a:rPr sz="1600" dirty="0">
                <a:latin typeface="Franklin Gothic Medium"/>
                <a:cs typeface="Franklin Gothic Medium"/>
              </a:rPr>
              <a:t>every</a:t>
            </a:r>
            <a:r>
              <a:rPr sz="1600" spc="-10" dirty="0">
                <a:latin typeface="Franklin Gothic Medium"/>
                <a:cs typeface="Franklin Gothic Medium"/>
              </a:rPr>
              <a:t> </a:t>
            </a:r>
            <a:r>
              <a:rPr sz="1600" dirty="0">
                <a:latin typeface="Franklin Gothic Medium"/>
                <a:cs typeface="Franklin Gothic Medium"/>
              </a:rPr>
              <a:t>surgery</a:t>
            </a:r>
            <a:r>
              <a:rPr sz="1600" spc="-30" dirty="0">
                <a:latin typeface="Franklin Gothic Medium"/>
                <a:cs typeface="Franklin Gothic Medium"/>
              </a:rPr>
              <a:t> </a:t>
            </a:r>
            <a:r>
              <a:rPr sz="1600" dirty="0">
                <a:latin typeface="Franklin Gothic Medium"/>
                <a:cs typeface="Franklin Gothic Medium"/>
              </a:rPr>
              <a:t>or</a:t>
            </a:r>
            <a:r>
              <a:rPr sz="1600" spc="-15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inpatient </a:t>
            </a:r>
            <a:r>
              <a:rPr sz="1600" dirty="0">
                <a:latin typeface="Franklin Gothic Medium"/>
                <a:cs typeface="Franklin Gothic Medium"/>
              </a:rPr>
              <a:t>discharge</a:t>
            </a:r>
            <a:r>
              <a:rPr sz="1600" spc="-40" dirty="0">
                <a:latin typeface="Franklin Gothic Medium"/>
                <a:cs typeface="Franklin Gothic Medium"/>
              </a:rPr>
              <a:t> </a:t>
            </a:r>
            <a:r>
              <a:rPr sz="1600" dirty="0">
                <a:latin typeface="Franklin Gothic Medium"/>
                <a:cs typeface="Franklin Gothic Medium"/>
              </a:rPr>
              <a:t>during</a:t>
            </a:r>
            <a:r>
              <a:rPr sz="1600" spc="-40" dirty="0">
                <a:latin typeface="Franklin Gothic Medium"/>
                <a:cs typeface="Franklin Gothic Medium"/>
              </a:rPr>
              <a:t> </a:t>
            </a:r>
            <a:r>
              <a:rPr sz="1600" dirty="0">
                <a:latin typeface="Franklin Gothic Medium"/>
                <a:cs typeface="Franklin Gothic Medium"/>
              </a:rPr>
              <a:t>the</a:t>
            </a:r>
            <a:r>
              <a:rPr sz="1600" spc="-25" dirty="0">
                <a:latin typeface="Franklin Gothic Medium"/>
                <a:cs typeface="Franklin Gothic Medium"/>
              </a:rPr>
              <a:t> </a:t>
            </a:r>
            <a:r>
              <a:rPr sz="1600" dirty="0">
                <a:latin typeface="Franklin Gothic Medium"/>
                <a:cs typeface="Franklin Gothic Medium"/>
              </a:rPr>
              <a:t>benefit</a:t>
            </a:r>
            <a:r>
              <a:rPr sz="1600" spc="-55" dirty="0">
                <a:latin typeface="Franklin Gothic Medium"/>
                <a:cs typeface="Franklin Gothic Medium"/>
              </a:rPr>
              <a:t> </a:t>
            </a:r>
            <a:r>
              <a:rPr sz="1600" spc="-20" dirty="0">
                <a:latin typeface="Franklin Gothic Medium"/>
                <a:cs typeface="Franklin Gothic Medium"/>
              </a:rPr>
              <a:t>year.</a:t>
            </a:r>
            <a:endParaRPr sz="1600" dirty="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600" dirty="0">
                <a:latin typeface="Franklin Gothic Medium"/>
                <a:cs typeface="Franklin Gothic Medium"/>
              </a:rPr>
              <a:t>$255</a:t>
            </a:r>
            <a:r>
              <a:rPr sz="1600" spc="-35" dirty="0">
                <a:latin typeface="Franklin Gothic Medium"/>
                <a:cs typeface="Franklin Gothic Medium"/>
              </a:rPr>
              <a:t> </a:t>
            </a:r>
            <a:r>
              <a:rPr sz="1600" dirty="0">
                <a:latin typeface="Franklin Gothic Medium"/>
                <a:cs typeface="Franklin Gothic Medium"/>
              </a:rPr>
              <a:t>per</a:t>
            </a:r>
            <a:r>
              <a:rPr sz="1600" spc="-45" dirty="0">
                <a:latin typeface="Franklin Gothic Medium"/>
                <a:cs typeface="Franklin Gothic Medium"/>
              </a:rPr>
              <a:t> </a:t>
            </a:r>
            <a:r>
              <a:rPr sz="1600" dirty="0">
                <a:latin typeface="Franklin Gothic Medium"/>
                <a:cs typeface="Franklin Gothic Medium"/>
              </a:rPr>
              <a:t>quarter</a:t>
            </a:r>
            <a:r>
              <a:rPr sz="1600" spc="-55" dirty="0">
                <a:latin typeface="Franklin Gothic Medium"/>
                <a:cs typeface="Franklin Gothic Medium"/>
              </a:rPr>
              <a:t> </a:t>
            </a:r>
            <a:r>
              <a:rPr sz="1600" dirty="0">
                <a:latin typeface="Franklin Gothic Medium"/>
                <a:cs typeface="Franklin Gothic Medium"/>
              </a:rPr>
              <a:t>grocery</a:t>
            </a:r>
            <a:r>
              <a:rPr sz="1600" spc="-25" dirty="0">
                <a:latin typeface="Franklin Gothic Medium"/>
                <a:cs typeface="Franklin Gothic Medium"/>
              </a:rPr>
              <a:t> </a:t>
            </a:r>
            <a:r>
              <a:rPr sz="1600" dirty="0">
                <a:latin typeface="Franklin Gothic Medium"/>
                <a:cs typeface="Franklin Gothic Medium"/>
              </a:rPr>
              <a:t>benefit.</a:t>
            </a:r>
            <a:r>
              <a:rPr sz="1600" spc="-50" dirty="0">
                <a:latin typeface="Franklin Gothic Medium"/>
                <a:cs typeface="Franklin Gothic Medium"/>
              </a:rPr>
              <a:t> </a:t>
            </a:r>
            <a:r>
              <a:rPr sz="1600" dirty="0">
                <a:latin typeface="Franklin Gothic Medium"/>
                <a:cs typeface="Franklin Gothic Medium"/>
              </a:rPr>
              <a:t>–</a:t>
            </a:r>
            <a:r>
              <a:rPr sz="1600" spc="-40" dirty="0">
                <a:latin typeface="Franklin Gothic Medium"/>
                <a:cs typeface="Franklin Gothic Medium"/>
              </a:rPr>
              <a:t> </a:t>
            </a:r>
            <a:r>
              <a:rPr sz="1600" dirty="0">
                <a:latin typeface="Franklin Gothic Medium"/>
                <a:cs typeface="Franklin Gothic Medium"/>
              </a:rPr>
              <a:t>Flex</a:t>
            </a:r>
            <a:r>
              <a:rPr sz="1600" spc="-40" dirty="0">
                <a:latin typeface="Franklin Gothic Medium"/>
                <a:cs typeface="Franklin Gothic Medium"/>
              </a:rPr>
              <a:t> </a:t>
            </a:r>
            <a:r>
              <a:rPr sz="1600" spc="-20" dirty="0">
                <a:latin typeface="Franklin Gothic Medium"/>
                <a:cs typeface="Franklin Gothic Medium"/>
              </a:rPr>
              <a:t>Card</a:t>
            </a:r>
            <a:endParaRPr sz="1600" dirty="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600" dirty="0">
                <a:latin typeface="Franklin Gothic Medium"/>
                <a:cs typeface="Franklin Gothic Medium"/>
              </a:rPr>
              <a:t>OTC</a:t>
            </a:r>
            <a:r>
              <a:rPr sz="1600" spc="-50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(Over-the-</a:t>
            </a:r>
            <a:r>
              <a:rPr sz="1600" dirty="0">
                <a:latin typeface="Franklin Gothic Medium"/>
                <a:cs typeface="Franklin Gothic Medium"/>
              </a:rPr>
              <a:t>counter)</a:t>
            </a:r>
            <a:r>
              <a:rPr sz="1600" spc="-25" dirty="0">
                <a:latin typeface="Franklin Gothic Medium"/>
                <a:cs typeface="Franklin Gothic Medium"/>
              </a:rPr>
              <a:t> </a:t>
            </a:r>
            <a:r>
              <a:rPr sz="1600" dirty="0">
                <a:latin typeface="Franklin Gothic Medium"/>
                <a:cs typeface="Franklin Gothic Medium"/>
              </a:rPr>
              <a:t>$205/per</a:t>
            </a:r>
            <a:r>
              <a:rPr sz="1600" spc="-50" dirty="0">
                <a:latin typeface="Franklin Gothic Medium"/>
                <a:cs typeface="Franklin Gothic Medium"/>
              </a:rPr>
              <a:t> </a:t>
            </a:r>
            <a:r>
              <a:rPr sz="1600" spc="-10" dirty="0">
                <a:latin typeface="Franklin Gothic Medium"/>
                <a:cs typeface="Franklin Gothic Medium"/>
              </a:rPr>
              <a:t>quarter.</a:t>
            </a:r>
            <a:r>
              <a:rPr sz="1600" spc="-55" dirty="0">
                <a:latin typeface="Franklin Gothic Medium"/>
                <a:cs typeface="Franklin Gothic Medium"/>
              </a:rPr>
              <a:t> </a:t>
            </a:r>
            <a:r>
              <a:rPr sz="1600" dirty="0">
                <a:latin typeface="Franklin Gothic Medium"/>
                <a:cs typeface="Franklin Gothic Medium"/>
              </a:rPr>
              <a:t>–</a:t>
            </a:r>
            <a:r>
              <a:rPr sz="1600" spc="-45" dirty="0">
                <a:latin typeface="Franklin Gothic Medium"/>
                <a:cs typeface="Franklin Gothic Medium"/>
              </a:rPr>
              <a:t> </a:t>
            </a:r>
            <a:r>
              <a:rPr sz="1600" dirty="0">
                <a:latin typeface="Franklin Gothic Medium"/>
                <a:cs typeface="Franklin Gothic Medium"/>
              </a:rPr>
              <a:t>Flex</a:t>
            </a:r>
            <a:r>
              <a:rPr sz="1600" spc="-45" dirty="0">
                <a:latin typeface="Franklin Gothic Medium"/>
                <a:cs typeface="Franklin Gothic Medium"/>
              </a:rPr>
              <a:t> </a:t>
            </a:r>
            <a:r>
              <a:rPr sz="1600" spc="-20" dirty="0">
                <a:latin typeface="Franklin Gothic Medium"/>
                <a:cs typeface="Franklin Gothic Medium"/>
              </a:rPr>
              <a:t>Card</a:t>
            </a:r>
            <a:endParaRPr sz="1600" dirty="0">
              <a:latin typeface="Franklin Gothic Medium"/>
              <a:cs typeface="Franklin Gothic Medium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6210" y="4252760"/>
            <a:ext cx="441787" cy="38538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28659" y="3760851"/>
            <a:ext cx="411466" cy="35403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06967" y="3373018"/>
            <a:ext cx="340614" cy="31641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72436" y="2982214"/>
            <a:ext cx="281228" cy="310687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2194628" y="4737203"/>
            <a:ext cx="504825" cy="811530"/>
            <a:chOff x="2194628" y="4737203"/>
            <a:chExt cx="504825" cy="8115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08301" y="5105958"/>
              <a:ext cx="490651" cy="44248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94628" y="4737203"/>
              <a:ext cx="366027" cy="366027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0"/>
              </a:lnSpc>
            </a:pPr>
            <a:r>
              <a:rPr dirty="0"/>
              <a:t>Experience</a:t>
            </a:r>
            <a:r>
              <a:rPr spc="20" dirty="0"/>
              <a:t> </a:t>
            </a:r>
            <a:r>
              <a:rPr dirty="0"/>
              <a:t>our</a:t>
            </a:r>
            <a:r>
              <a:rPr spc="55" dirty="0"/>
              <a:t> </a:t>
            </a:r>
            <a:r>
              <a:rPr dirty="0"/>
              <a:t>Medicare</a:t>
            </a:r>
            <a:r>
              <a:rPr spc="20" dirty="0"/>
              <a:t> </a:t>
            </a:r>
            <a:r>
              <a:rPr spc="-10" dirty="0"/>
              <a:t>Advantage.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1248" rIns="0" bIns="0" rtlCol="0">
            <a:spAutoFit/>
          </a:bodyPr>
          <a:lstStyle/>
          <a:p>
            <a:pPr marL="581025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D-</a:t>
            </a:r>
            <a:r>
              <a:rPr dirty="0"/>
              <a:t>SNP</a:t>
            </a:r>
            <a:r>
              <a:rPr spc="-10" dirty="0"/>
              <a:t> Benefits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0"/>
              </a:lnSpc>
            </a:pPr>
            <a:r>
              <a:rPr dirty="0"/>
              <a:t>Experience</a:t>
            </a:r>
            <a:r>
              <a:rPr spc="20" dirty="0"/>
              <a:t> </a:t>
            </a:r>
            <a:r>
              <a:rPr dirty="0"/>
              <a:t>our</a:t>
            </a:r>
            <a:r>
              <a:rPr spc="55" dirty="0"/>
              <a:t> </a:t>
            </a:r>
            <a:r>
              <a:rPr dirty="0"/>
              <a:t>Medicare</a:t>
            </a:r>
            <a:r>
              <a:rPr spc="20" dirty="0"/>
              <a:t> </a:t>
            </a:r>
            <a:r>
              <a:rPr spc="-10" dirty="0"/>
              <a:t>Advantage.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38097" y="2078521"/>
          <a:ext cx="8218805" cy="30499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15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3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40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Franklin Gothic Medium"/>
                          <a:cs typeface="Franklin Gothic Medium"/>
                        </a:rPr>
                        <a:t>Benefit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Coverage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39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400" dirty="0">
                          <a:latin typeface="Franklin Gothic Medium"/>
                          <a:cs typeface="Franklin Gothic Medium"/>
                        </a:rPr>
                        <a:t>Primary</a:t>
                      </a:r>
                      <a:r>
                        <a:rPr sz="1400" spc="2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20" dirty="0">
                          <a:latin typeface="Franklin Gothic Medium"/>
                          <a:cs typeface="Franklin Gothic Medium"/>
                        </a:rPr>
                        <a:t>Care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500" spc="-10" dirty="0">
                          <a:latin typeface="Franklin Gothic Book"/>
                          <a:cs typeface="Franklin Gothic Book"/>
                        </a:rPr>
                        <a:t>Covered</a:t>
                      </a:r>
                      <a:r>
                        <a:rPr sz="1500" spc="-6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dirty="0">
                          <a:latin typeface="Franklin Gothic Book"/>
                          <a:cs typeface="Franklin Gothic Book"/>
                        </a:rPr>
                        <a:t>by</a:t>
                      </a:r>
                      <a:r>
                        <a:rPr sz="15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dirty="0">
                          <a:latin typeface="Franklin Gothic Book"/>
                          <a:cs typeface="Franklin Gothic Book"/>
                        </a:rPr>
                        <a:t>Standard</a:t>
                      </a:r>
                      <a:r>
                        <a:rPr sz="15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spc="-10" dirty="0">
                          <a:latin typeface="Franklin Gothic Book"/>
                          <a:cs typeface="Franklin Gothic Book"/>
                        </a:rPr>
                        <a:t>Medicare</a:t>
                      </a:r>
                      <a:endParaRPr sz="15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6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dirty="0">
                          <a:latin typeface="Franklin Gothic Medium"/>
                          <a:cs typeface="Franklin Gothic Medium"/>
                        </a:rPr>
                        <a:t>Specialist</a:t>
                      </a:r>
                      <a:r>
                        <a:rPr sz="1400" spc="-6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20" dirty="0">
                          <a:latin typeface="Franklin Gothic Medium"/>
                          <a:cs typeface="Franklin Gothic Medium"/>
                        </a:rPr>
                        <a:t>Care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1500" spc="-10" dirty="0">
                          <a:latin typeface="Franklin Gothic Book"/>
                          <a:cs typeface="Franklin Gothic Book"/>
                        </a:rPr>
                        <a:t>Covered</a:t>
                      </a:r>
                      <a:r>
                        <a:rPr sz="1500" spc="-6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dirty="0">
                          <a:latin typeface="Franklin Gothic Book"/>
                          <a:cs typeface="Franklin Gothic Book"/>
                        </a:rPr>
                        <a:t>by</a:t>
                      </a:r>
                      <a:r>
                        <a:rPr sz="15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dirty="0">
                          <a:latin typeface="Franklin Gothic Book"/>
                          <a:cs typeface="Franklin Gothic Book"/>
                        </a:rPr>
                        <a:t>Standard</a:t>
                      </a:r>
                      <a:r>
                        <a:rPr sz="15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spc="-10" dirty="0">
                          <a:latin typeface="Franklin Gothic Book"/>
                          <a:cs typeface="Franklin Gothic Book"/>
                        </a:rPr>
                        <a:t>Medicare</a:t>
                      </a:r>
                      <a:endParaRPr sz="15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530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39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400" dirty="0">
                          <a:latin typeface="Franklin Gothic Medium"/>
                          <a:cs typeface="Franklin Gothic Medium"/>
                        </a:rPr>
                        <a:t>Lab</a:t>
                      </a:r>
                      <a:r>
                        <a:rPr sz="1400" spc="-2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10" dirty="0">
                          <a:latin typeface="Franklin Gothic Medium"/>
                          <a:cs typeface="Franklin Gothic Medium"/>
                        </a:rPr>
                        <a:t>testing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500" spc="-10" dirty="0">
                          <a:latin typeface="Franklin Gothic Book"/>
                          <a:cs typeface="Franklin Gothic Book"/>
                        </a:rPr>
                        <a:t>Covered</a:t>
                      </a:r>
                      <a:r>
                        <a:rPr sz="1500" spc="-6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dirty="0">
                          <a:latin typeface="Franklin Gothic Book"/>
                          <a:cs typeface="Franklin Gothic Book"/>
                        </a:rPr>
                        <a:t>by</a:t>
                      </a:r>
                      <a:r>
                        <a:rPr sz="15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dirty="0">
                          <a:latin typeface="Franklin Gothic Book"/>
                          <a:cs typeface="Franklin Gothic Book"/>
                        </a:rPr>
                        <a:t>Standard</a:t>
                      </a:r>
                      <a:r>
                        <a:rPr sz="15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spc="-10" dirty="0">
                          <a:latin typeface="Franklin Gothic Book"/>
                          <a:cs typeface="Franklin Gothic Book"/>
                        </a:rPr>
                        <a:t>Medicare</a:t>
                      </a:r>
                      <a:endParaRPr sz="15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39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400" dirty="0">
                          <a:latin typeface="Franklin Gothic Medium"/>
                          <a:cs typeface="Franklin Gothic Medium"/>
                        </a:rPr>
                        <a:t>Inpatient</a:t>
                      </a:r>
                      <a:r>
                        <a:rPr sz="1400" spc="-7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10" dirty="0">
                          <a:latin typeface="Franklin Gothic Medium"/>
                          <a:cs typeface="Franklin Gothic Medium"/>
                        </a:rPr>
                        <a:t>treatment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500" spc="-10" dirty="0">
                          <a:latin typeface="Franklin Gothic Book"/>
                          <a:cs typeface="Franklin Gothic Book"/>
                        </a:rPr>
                        <a:t>Covered</a:t>
                      </a:r>
                      <a:r>
                        <a:rPr sz="1500" spc="-6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dirty="0">
                          <a:latin typeface="Franklin Gothic Book"/>
                          <a:cs typeface="Franklin Gothic Book"/>
                        </a:rPr>
                        <a:t>by</a:t>
                      </a:r>
                      <a:r>
                        <a:rPr sz="15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dirty="0">
                          <a:latin typeface="Franklin Gothic Book"/>
                          <a:cs typeface="Franklin Gothic Book"/>
                        </a:rPr>
                        <a:t>Standard</a:t>
                      </a:r>
                      <a:r>
                        <a:rPr sz="15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spc="-10" dirty="0">
                          <a:latin typeface="Franklin Gothic Book"/>
                          <a:cs typeface="Franklin Gothic Book"/>
                        </a:rPr>
                        <a:t>Medicare</a:t>
                      </a:r>
                      <a:endParaRPr sz="15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1248" rIns="0" bIns="0" rtlCol="0">
            <a:spAutoFit/>
          </a:bodyPr>
          <a:lstStyle/>
          <a:p>
            <a:pPr marL="581025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D-</a:t>
            </a:r>
            <a:r>
              <a:rPr dirty="0"/>
              <a:t>SNP</a:t>
            </a:r>
            <a:r>
              <a:rPr spc="-10" dirty="0"/>
              <a:t> Benefits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0"/>
              </a:lnSpc>
            </a:pPr>
            <a:r>
              <a:rPr dirty="0"/>
              <a:t>Experience</a:t>
            </a:r>
            <a:r>
              <a:rPr spc="20" dirty="0"/>
              <a:t> </a:t>
            </a:r>
            <a:r>
              <a:rPr dirty="0"/>
              <a:t>our</a:t>
            </a:r>
            <a:r>
              <a:rPr spc="55" dirty="0"/>
              <a:t> </a:t>
            </a:r>
            <a:r>
              <a:rPr dirty="0"/>
              <a:t>Medicare</a:t>
            </a:r>
            <a:r>
              <a:rPr spc="20" dirty="0"/>
              <a:t> </a:t>
            </a:r>
            <a:r>
              <a:rPr spc="-10" dirty="0"/>
              <a:t>Advantage.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795523"/>
              </p:ext>
            </p:extLst>
          </p:nvPr>
        </p:nvGraphicFramePr>
        <p:xfrm>
          <a:off x="1224654" y="1464641"/>
          <a:ext cx="9961879" cy="47802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0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600" spc="-10" dirty="0">
                          <a:latin typeface="Franklin Gothic Medium"/>
                          <a:cs typeface="Franklin Gothic Medium"/>
                        </a:rPr>
                        <a:t>Benefit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Coverage</a:t>
                      </a:r>
                      <a:endParaRPr sz="16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09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400" spc="-10" dirty="0">
                          <a:latin typeface="Franklin Gothic Medium"/>
                          <a:cs typeface="Franklin Gothic Medium"/>
                        </a:rPr>
                        <a:t>Transportation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500" dirty="0">
                          <a:latin typeface="Franklin Gothic Book"/>
                          <a:cs typeface="Franklin Gothic Book"/>
                        </a:rPr>
                        <a:t>Covered:</a:t>
                      </a:r>
                      <a:r>
                        <a:rPr sz="15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spc="-10" dirty="0">
                          <a:latin typeface="Franklin Gothic Book"/>
                          <a:cs typeface="Franklin Gothic Book"/>
                        </a:rPr>
                        <a:t>Unlimited</a:t>
                      </a:r>
                      <a:r>
                        <a:rPr sz="15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spc="-20" dirty="0">
                          <a:latin typeface="Franklin Gothic Book"/>
                          <a:cs typeface="Franklin Gothic Book"/>
                        </a:rPr>
                        <a:t>Trips</a:t>
                      </a:r>
                      <a:endParaRPr sz="15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400" spc="-10" dirty="0">
                          <a:latin typeface="Franklin Gothic Medium"/>
                          <a:cs typeface="Franklin Gothic Medium"/>
                        </a:rPr>
                        <a:t>Dental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500" spc="-10" dirty="0">
                          <a:latin typeface="Franklin Gothic Book"/>
                          <a:cs typeface="Franklin Gothic Book"/>
                        </a:rPr>
                        <a:t>Covered:</a:t>
                      </a:r>
                      <a:r>
                        <a:rPr sz="15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dirty="0">
                          <a:latin typeface="Franklin Gothic Book"/>
                          <a:cs typeface="Franklin Gothic Book"/>
                        </a:rPr>
                        <a:t>$4,000</a:t>
                      </a:r>
                      <a:r>
                        <a:rPr sz="15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dirty="0">
                          <a:latin typeface="Franklin Gothic Book"/>
                          <a:cs typeface="Franklin Gothic Book"/>
                        </a:rPr>
                        <a:t>limit</a:t>
                      </a:r>
                      <a:r>
                        <a:rPr sz="15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dirty="0">
                          <a:latin typeface="Franklin Gothic Book"/>
                          <a:cs typeface="Franklin Gothic Book"/>
                        </a:rPr>
                        <a:t>–</a:t>
                      </a:r>
                      <a:r>
                        <a:rPr sz="15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dirty="0">
                          <a:latin typeface="Franklin Gothic Book"/>
                          <a:cs typeface="Franklin Gothic Book"/>
                        </a:rPr>
                        <a:t>Covered</a:t>
                      </a:r>
                      <a:r>
                        <a:rPr sz="15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dirty="0">
                          <a:latin typeface="Franklin Gothic Book"/>
                          <a:cs typeface="Franklin Gothic Book"/>
                        </a:rPr>
                        <a:t>through</a:t>
                      </a:r>
                      <a:r>
                        <a:rPr sz="15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dirty="0">
                          <a:latin typeface="Franklin Gothic Book"/>
                          <a:cs typeface="Franklin Gothic Book"/>
                        </a:rPr>
                        <a:t>Liberty</a:t>
                      </a:r>
                      <a:r>
                        <a:rPr sz="1500" spc="-2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spc="-10" dirty="0">
                          <a:latin typeface="Franklin Gothic Book"/>
                          <a:cs typeface="Franklin Gothic Book"/>
                        </a:rPr>
                        <a:t>Dental</a:t>
                      </a:r>
                      <a:endParaRPr sz="15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33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400" spc="-10" dirty="0">
                          <a:latin typeface="Franklin Gothic Medium"/>
                          <a:cs typeface="Franklin Gothic Medium"/>
                        </a:rPr>
                        <a:t>Telemedicine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500" spc="-10" dirty="0">
                          <a:latin typeface="Franklin Gothic Book"/>
                          <a:cs typeface="Franklin Gothic Book"/>
                        </a:rPr>
                        <a:t>Included</a:t>
                      </a:r>
                      <a:endParaRPr sz="15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784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400" spc="-10" dirty="0">
                          <a:latin typeface="Franklin Gothic Medium"/>
                          <a:cs typeface="Franklin Gothic Medium"/>
                        </a:rPr>
                        <a:t>Meals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500" spc="-10" dirty="0">
                          <a:latin typeface="Franklin Gothic Book"/>
                          <a:cs typeface="Franklin Gothic Book"/>
                        </a:rPr>
                        <a:t>Coverage:</a:t>
                      </a:r>
                      <a:r>
                        <a:rPr sz="15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dirty="0">
                          <a:latin typeface="Franklin Gothic Book"/>
                          <a:cs typeface="Franklin Gothic Book"/>
                        </a:rPr>
                        <a:t>(10)</a:t>
                      </a:r>
                      <a:r>
                        <a:rPr sz="15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dirty="0">
                          <a:latin typeface="Franklin Gothic Book"/>
                          <a:cs typeface="Franklin Gothic Book"/>
                        </a:rPr>
                        <a:t>meals</a:t>
                      </a:r>
                      <a:r>
                        <a:rPr sz="15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spc="-10" dirty="0">
                          <a:latin typeface="Franklin Gothic Book"/>
                          <a:cs typeface="Franklin Gothic Book"/>
                        </a:rPr>
                        <a:t>post-</a:t>
                      </a:r>
                      <a:r>
                        <a:rPr sz="1500" dirty="0">
                          <a:latin typeface="Franklin Gothic Book"/>
                          <a:cs typeface="Franklin Gothic Book"/>
                        </a:rPr>
                        <a:t>discharge</a:t>
                      </a:r>
                      <a:r>
                        <a:rPr sz="1500" spc="-2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dirty="0">
                          <a:latin typeface="Franklin Gothic Book"/>
                          <a:cs typeface="Franklin Gothic Book"/>
                        </a:rPr>
                        <a:t>of</a:t>
                      </a:r>
                      <a:r>
                        <a:rPr sz="15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dirty="0">
                          <a:latin typeface="Franklin Gothic Book"/>
                          <a:cs typeface="Franklin Gothic Book"/>
                        </a:rPr>
                        <a:t>inpatient</a:t>
                      </a:r>
                      <a:r>
                        <a:rPr sz="1500" spc="-6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dirty="0"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15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dirty="0">
                          <a:latin typeface="Franklin Gothic Book"/>
                          <a:cs typeface="Franklin Gothic Book"/>
                        </a:rPr>
                        <a:t>surgical</a:t>
                      </a:r>
                      <a:r>
                        <a:rPr sz="1500" spc="-2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dirty="0">
                          <a:latin typeface="Franklin Gothic Book"/>
                          <a:cs typeface="Franklin Gothic Book"/>
                        </a:rPr>
                        <a:t>hospital</a:t>
                      </a:r>
                      <a:r>
                        <a:rPr sz="15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spc="-20" dirty="0">
                          <a:latin typeface="Franklin Gothic Book"/>
                          <a:cs typeface="Franklin Gothic Book"/>
                        </a:rPr>
                        <a:t>stay</a:t>
                      </a:r>
                      <a:endParaRPr sz="15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94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400" spc="-10" dirty="0">
                          <a:latin typeface="Franklin Gothic Medium"/>
                          <a:cs typeface="Franklin Gothic Medium"/>
                        </a:rPr>
                        <a:t>Fitness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117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500" dirty="0">
                          <a:latin typeface="Franklin Gothic Book"/>
                          <a:cs typeface="Franklin Gothic Book"/>
                        </a:rPr>
                        <a:t>Included</a:t>
                      </a:r>
                      <a:r>
                        <a:rPr sz="15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dirty="0">
                          <a:latin typeface="Franklin Gothic Book"/>
                          <a:cs typeface="Franklin Gothic Book"/>
                        </a:rPr>
                        <a:t>–</a:t>
                      </a:r>
                      <a:r>
                        <a:rPr sz="15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dirty="0">
                          <a:latin typeface="Franklin Gothic Book"/>
                          <a:cs typeface="Franklin Gothic Book"/>
                        </a:rPr>
                        <a:t>through</a:t>
                      </a:r>
                      <a:r>
                        <a:rPr sz="15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spc="-10" dirty="0">
                          <a:latin typeface="Franklin Gothic Book"/>
                          <a:cs typeface="Franklin Gothic Book"/>
                        </a:rPr>
                        <a:t>Silver&amp;Fit</a:t>
                      </a:r>
                      <a:endParaRPr sz="15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400" dirty="0">
                          <a:latin typeface="Franklin Gothic Medium"/>
                          <a:cs typeface="Franklin Gothic Medium"/>
                        </a:rPr>
                        <a:t>Flex</a:t>
                      </a:r>
                      <a:r>
                        <a:rPr sz="1400" spc="-3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20" dirty="0">
                          <a:latin typeface="Franklin Gothic Medium"/>
                          <a:cs typeface="Franklin Gothic Medium"/>
                        </a:rPr>
                        <a:t>Card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400" dirty="0">
                          <a:latin typeface="Franklin Gothic Medium"/>
                          <a:cs typeface="Franklin Gothic Medium"/>
                        </a:rPr>
                        <a:t>Over-</a:t>
                      </a:r>
                      <a:r>
                        <a:rPr sz="1400" spc="-10" dirty="0">
                          <a:latin typeface="Franklin Gothic Medium"/>
                          <a:cs typeface="Franklin Gothic Medium"/>
                        </a:rPr>
                        <a:t>the-counter</a:t>
                      </a:r>
                      <a:r>
                        <a:rPr sz="14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20" dirty="0">
                          <a:latin typeface="Franklin Gothic Medium"/>
                          <a:cs typeface="Franklin Gothic Medium"/>
                        </a:rPr>
                        <a:t>(OTC)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500" dirty="0">
                          <a:latin typeface="Franklin Gothic Book"/>
                          <a:cs typeface="Franklin Gothic Book"/>
                        </a:rPr>
                        <a:t>$205</a:t>
                      </a:r>
                      <a:r>
                        <a:rPr sz="15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dirty="0">
                          <a:latin typeface="Franklin Gothic Book"/>
                          <a:cs typeface="Franklin Gothic Book"/>
                        </a:rPr>
                        <a:t>per</a:t>
                      </a:r>
                      <a:r>
                        <a:rPr sz="15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dirty="0">
                          <a:latin typeface="Franklin Gothic Book"/>
                          <a:cs typeface="Franklin Gothic Book"/>
                        </a:rPr>
                        <a:t>quarter</a:t>
                      </a:r>
                      <a:r>
                        <a:rPr sz="15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dirty="0">
                          <a:latin typeface="Franklin Gothic Book"/>
                          <a:cs typeface="Franklin Gothic Book"/>
                        </a:rPr>
                        <a:t>(no</a:t>
                      </a:r>
                      <a:r>
                        <a:rPr sz="15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spc="-10" dirty="0">
                          <a:latin typeface="Franklin Gothic Book"/>
                          <a:cs typeface="Franklin Gothic Book"/>
                        </a:rPr>
                        <a:t>rollover)</a:t>
                      </a:r>
                      <a:endParaRPr sz="15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89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spc="-10" dirty="0">
                          <a:latin typeface="Franklin Gothic Medium"/>
                          <a:cs typeface="Franklin Gothic Medium"/>
                        </a:rPr>
                        <a:t>Grocery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500">
                          <a:latin typeface="Franklin Gothic Book"/>
                          <a:cs typeface="Franklin Gothic Book"/>
                        </a:rPr>
                        <a:t>$255/</a:t>
                      </a:r>
                      <a:r>
                        <a:rPr sz="1500" dirty="0">
                          <a:latin typeface="Franklin Gothic Book"/>
                          <a:cs typeface="Franklin Gothic Book"/>
                        </a:rPr>
                        <a:t>per</a:t>
                      </a:r>
                      <a:r>
                        <a:rPr sz="15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dirty="0">
                          <a:latin typeface="Franklin Gothic Book"/>
                          <a:cs typeface="Franklin Gothic Book"/>
                        </a:rPr>
                        <a:t>quarter</a:t>
                      </a:r>
                      <a:r>
                        <a:rPr sz="15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dirty="0">
                          <a:latin typeface="Franklin Gothic Book"/>
                          <a:cs typeface="Franklin Gothic Book"/>
                        </a:rPr>
                        <a:t>(no</a:t>
                      </a:r>
                      <a:r>
                        <a:rPr sz="15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spc="-10" dirty="0">
                          <a:latin typeface="Franklin Gothic Book"/>
                          <a:cs typeface="Franklin Gothic Book"/>
                        </a:rPr>
                        <a:t>rollover)</a:t>
                      </a:r>
                      <a:endParaRPr sz="15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433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400" dirty="0">
                          <a:latin typeface="Franklin Gothic Medium"/>
                          <a:cs typeface="Franklin Gothic Medium"/>
                        </a:rPr>
                        <a:t>Vision</a:t>
                      </a:r>
                      <a:r>
                        <a:rPr sz="14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dirty="0">
                          <a:latin typeface="Franklin Gothic Medium"/>
                          <a:cs typeface="Franklin Gothic Medium"/>
                        </a:rPr>
                        <a:t>&amp;</a:t>
                      </a:r>
                      <a:r>
                        <a:rPr sz="1400" spc="-10" dirty="0">
                          <a:latin typeface="Franklin Gothic Medium"/>
                          <a:cs typeface="Franklin Gothic Medium"/>
                        </a:rPr>
                        <a:t> Hearing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500" dirty="0">
                          <a:latin typeface="Franklin Gothic Book"/>
                          <a:cs typeface="Franklin Gothic Book"/>
                        </a:rPr>
                        <a:t>$500</a:t>
                      </a:r>
                      <a:r>
                        <a:rPr sz="15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dirty="0">
                          <a:latin typeface="Franklin Gothic Book"/>
                          <a:cs typeface="Franklin Gothic Book"/>
                        </a:rPr>
                        <a:t>for</a:t>
                      </a:r>
                      <a:r>
                        <a:rPr sz="15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dirty="0">
                          <a:latin typeface="Franklin Gothic Book"/>
                          <a:cs typeface="Franklin Gothic Book"/>
                        </a:rPr>
                        <a:t>each</a:t>
                      </a:r>
                      <a:r>
                        <a:rPr sz="15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dirty="0">
                          <a:latin typeface="Franklin Gothic Book"/>
                          <a:cs typeface="Franklin Gothic Book"/>
                        </a:rPr>
                        <a:t>/</a:t>
                      </a:r>
                      <a:r>
                        <a:rPr sz="15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spc="-10" dirty="0">
                          <a:latin typeface="Franklin Gothic Book"/>
                          <a:cs typeface="Franklin Gothic Book"/>
                        </a:rPr>
                        <a:t>pre-</a:t>
                      </a:r>
                      <a:r>
                        <a:rPr sz="1500" dirty="0">
                          <a:latin typeface="Franklin Gothic Book"/>
                          <a:cs typeface="Franklin Gothic Book"/>
                        </a:rPr>
                        <a:t>loaded</a:t>
                      </a:r>
                      <a:r>
                        <a:rPr sz="15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dirty="0">
                          <a:latin typeface="Franklin Gothic Book"/>
                          <a:cs typeface="Franklin Gothic Book"/>
                        </a:rPr>
                        <a:t>onto</a:t>
                      </a:r>
                      <a:r>
                        <a:rPr sz="15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dirty="0">
                          <a:latin typeface="Franklin Gothic Book"/>
                          <a:cs typeface="Franklin Gothic Book"/>
                        </a:rPr>
                        <a:t>Flex</a:t>
                      </a:r>
                      <a:r>
                        <a:rPr sz="15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spc="-20" dirty="0">
                          <a:latin typeface="Franklin Gothic Book"/>
                          <a:cs typeface="Franklin Gothic Book"/>
                        </a:rPr>
                        <a:t>card</a:t>
                      </a:r>
                      <a:endParaRPr sz="15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400" dirty="0">
                          <a:latin typeface="Franklin Gothic Medium"/>
                          <a:cs typeface="Franklin Gothic Medium"/>
                        </a:rPr>
                        <a:t>Pharmacy</a:t>
                      </a:r>
                      <a:r>
                        <a:rPr sz="14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10" dirty="0">
                          <a:latin typeface="Franklin Gothic Medium"/>
                          <a:cs typeface="Franklin Gothic Medium"/>
                        </a:rPr>
                        <a:t>Benefits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500" spc="-10" dirty="0">
                          <a:latin typeface="Franklin Gothic Book"/>
                          <a:cs typeface="Franklin Gothic Book"/>
                        </a:rPr>
                        <a:t>$615</a:t>
                      </a:r>
                      <a:r>
                        <a:rPr sz="15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dirty="0">
                          <a:latin typeface="Franklin Gothic Book"/>
                          <a:cs typeface="Franklin Gothic Book"/>
                        </a:rPr>
                        <a:t>deductible</a:t>
                      </a:r>
                      <a:r>
                        <a:rPr sz="15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dirty="0">
                          <a:latin typeface="Franklin Gothic Book"/>
                          <a:cs typeface="Franklin Gothic Book"/>
                        </a:rPr>
                        <a:t>-</a:t>
                      </a:r>
                      <a:r>
                        <a:rPr sz="15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dirty="0">
                          <a:latin typeface="Franklin Gothic Book"/>
                          <a:cs typeface="Franklin Gothic Book"/>
                        </a:rPr>
                        <a:t>Present</a:t>
                      </a:r>
                      <a:r>
                        <a:rPr sz="15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dirty="0">
                          <a:latin typeface="Franklin Gothic Book"/>
                          <a:cs typeface="Franklin Gothic Book"/>
                        </a:rPr>
                        <a:t>your</a:t>
                      </a:r>
                      <a:r>
                        <a:rPr sz="15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dirty="0">
                          <a:latin typeface="Franklin Gothic Book"/>
                          <a:cs typeface="Franklin Gothic Book"/>
                        </a:rPr>
                        <a:t>Medicaid</a:t>
                      </a:r>
                      <a:r>
                        <a:rPr sz="15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dirty="0">
                          <a:latin typeface="Franklin Gothic Book"/>
                          <a:cs typeface="Franklin Gothic Book"/>
                        </a:rPr>
                        <a:t>ID</a:t>
                      </a:r>
                      <a:r>
                        <a:rPr sz="15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dirty="0">
                          <a:latin typeface="Franklin Gothic Book"/>
                          <a:cs typeface="Franklin Gothic Book"/>
                        </a:rPr>
                        <a:t>card</a:t>
                      </a:r>
                      <a:r>
                        <a:rPr sz="15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dirty="0"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5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dirty="0">
                          <a:latin typeface="Franklin Gothic Book"/>
                          <a:cs typeface="Franklin Gothic Book"/>
                        </a:rPr>
                        <a:t>your</a:t>
                      </a:r>
                      <a:r>
                        <a:rPr sz="15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dirty="0">
                          <a:latin typeface="Franklin Gothic Book"/>
                          <a:cs typeface="Franklin Gothic Book"/>
                        </a:rPr>
                        <a:t>DSNP</a:t>
                      </a:r>
                      <a:r>
                        <a:rPr sz="15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dirty="0">
                          <a:latin typeface="Franklin Gothic Book"/>
                          <a:cs typeface="Franklin Gothic Book"/>
                        </a:rPr>
                        <a:t>card</a:t>
                      </a:r>
                      <a:r>
                        <a:rPr sz="15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dirty="0">
                          <a:latin typeface="Franklin Gothic Book"/>
                          <a:cs typeface="Franklin Gothic Book"/>
                        </a:rPr>
                        <a:t>at</a:t>
                      </a:r>
                      <a:r>
                        <a:rPr sz="15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spc="-25" dirty="0">
                          <a:latin typeface="Franklin Gothic Book"/>
                          <a:cs typeface="Franklin Gothic Book"/>
                        </a:rPr>
                        <a:t>the</a:t>
                      </a:r>
                      <a:endParaRPr sz="1500" dirty="0">
                        <a:latin typeface="Franklin Gothic Book"/>
                        <a:cs typeface="Franklin Gothic Book"/>
                      </a:endParaRPr>
                    </a:p>
                    <a:p>
                      <a:pPr marL="68580">
                        <a:lnSpc>
                          <a:spcPts val="1745"/>
                        </a:lnSpc>
                        <a:spcBef>
                          <a:spcPts val="275"/>
                        </a:spcBef>
                      </a:pPr>
                      <a:r>
                        <a:rPr sz="1500" spc="-10" dirty="0">
                          <a:latin typeface="Franklin Gothic Book"/>
                          <a:cs typeface="Franklin Gothic Book"/>
                        </a:rPr>
                        <a:t>Pharmacy</a:t>
                      </a:r>
                      <a:endParaRPr sz="15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54417" y="1526316"/>
            <a:ext cx="4364355" cy="411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892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Franklin Gothic Book"/>
                <a:cs typeface="Franklin Gothic Book"/>
              </a:rPr>
              <a:t>Memorial</a:t>
            </a:r>
            <a:r>
              <a:rPr sz="1200" spc="-4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Hermann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Advantage</a:t>
            </a:r>
            <a:r>
              <a:rPr sz="1200" spc="-5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complies</a:t>
            </a:r>
            <a:r>
              <a:rPr sz="1200" spc="-4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with</a:t>
            </a:r>
            <a:r>
              <a:rPr sz="1200" spc="-4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applicable</a:t>
            </a:r>
            <a:r>
              <a:rPr sz="1200" spc="-50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Federal </a:t>
            </a:r>
            <a:r>
              <a:rPr sz="1200" dirty="0">
                <a:latin typeface="Franklin Gothic Book"/>
                <a:cs typeface="Franklin Gothic Book"/>
              </a:rPr>
              <a:t>civil</a:t>
            </a:r>
            <a:r>
              <a:rPr sz="1200" spc="-4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rights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laws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and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does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not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discriminate</a:t>
            </a:r>
            <a:r>
              <a:rPr sz="1200" spc="-1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on</a:t>
            </a:r>
            <a:r>
              <a:rPr sz="1200" spc="-4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the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basis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of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race, color,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national</a:t>
            </a:r>
            <a:r>
              <a:rPr sz="1200" spc="-1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origin,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age,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disability, </a:t>
            </a:r>
            <a:r>
              <a:rPr sz="1200" dirty="0">
                <a:latin typeface="Franklin Gothic Book"/>
                <a:cs typeface="Franklin Gothic Book"/>
              </a:rPr>
              <a:t>or</a:t>
            </a:r>
            <a:r>
              <a:rPr sz="1200" spc="-20" dirty="0">
                <a:latin typeface="Franklin Gothic Book"/>
                <a:cs typeface="Franklin Gothic Book"/>
              </a:rPr>
              <a:t> sex.</a:t>
            </a:r>
            <a:endParaRPr sz="1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615"/>
              </a:spcBef>
            </a:pPr>
            <a:endParaRPr sz="1200">
              <a:latin typeface="Franklin Gothic Book"/>
              <a:cs typeface="Franklin Gothic Book"/>
            </a:endParaRPr>
          </a:p>
          <a:p>
            <a:pPr marL="12700" marR="36576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Franklin Gothic Book"/>
                <a:cs typeface="Franklin Gothic Book"/>
              </a:rPr>
              <a:t>This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information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is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not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complete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description</a:t>
            </a:r>
            <a:r>
              <a:rPr sz="1200" spc="-1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of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benefits.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spc="-20" dirty="0">
                <a:latin typeface="Franklin Gothic Book"/>
                <a:cs typeface="Franklin Gothic Book"/>
              </a:rPr>
              <a:t>Call </a:t>
            </a:r>
            <a:r>
              <a:rPr sz="1200" dirty="0">
                <a:latin typeface="Franklin Gothic Book"/>
                <a:cs typeface="Franklin Gothic Book"/>
              </a:rPr>
              <a:t>855.645.8448</a:t>
            </a:r>
            <a:r>
              <a:rPr sz="1200" spc="-6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(TTY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spc="-25" dirty="0">
                <a:latin typeface="Franklin Gothic Book"/>
                <a:cs typeface="Franklin Gothic Book"/>
              </a:rPr>
              <a:t>711)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for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more </a:t>
            </a:r>
            <a:r>
              <a:rPr sz="1200" spc="-10" dirty="0">
                <a:latin typeface="Franklin Gothic Book"/>
                <a:cs typeface="Franklin Gothic Book"/>
              </a:rPr>
              <a:t>information.</a:t>
            </a:r>
            <a:endParaRPr sz="1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Franklin Gothic Book"/>
                <a:cs typeface="Franklin Gothic Book"/>
              </a:rPr>
              <a:t>Copyright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©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2025</a:t>
            </a:r>
            <a:r>
              <a:rPr sz="1200" spc="-6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Memorial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Hermann.</a:t>
            </a:r>
            <a:r>
              <a:rPr sz="1200" spc="-1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All</a:t>
            </a:r>
            <a:r>
              <a:rPr sz="1200" spc="-4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rights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reserved.</a:t>
            </a:r>
            <a:endParaRPr sz="1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200">
              <a:latin typeface="Franklin Gothic Book"/>
              <a:cs typeface="Franklin Gothic Book"/>
            </a:endParaRPr>
          </a:p>
          <a:p>
            <a:pPr marL="12700" marR="218440">
              <a:lnSpc>
                <a:spcPct val="100000"/>
              </a:lnSpc>
            </a:pPr>
            <a:r>
              <a:rPr sz="1200" dirty="0">
                <a:latin typeface="Franklin Gothic Book"/>
                <a:cs typeface="Franklin Gothic Book"/>
              </a:rPr>
              <a:t>Disclaimer: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We</a:t>
            </a:r>
            <a:r>
              <a:rPr sz="1200" spc="-5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may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not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offer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every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plan</a:t>
            </a:r>
            <a:r>
              <a:rPr sz="1200" spc="-4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available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in</a:t>
            </a:r>
            <a:r>
              <a:rPr sz="1200" spc="-4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your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area. </a:t>
            </a:r>
            <a:r>
              <a:rPr sz="1200" dirty="0">
                <a:latin typeface="Franklin Gothic Book"/>
                <a:cs typeface="Franklin Gothic Book"/>
              </a:rPr>
              <a:t>Currently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we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represent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Medicare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Advantage</a:t>
            </a:r>
            <a:r>
              <a:rPr sz="1200" spc="-40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organizations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which </a:t>
            </a:r>
            <a:r>
              <a:rPr sz="1200" dirty="0">
                <a:latin typeface="Franklin Gothic Book"/>
                <a:cs typeface="Franklin Gothic Book"/>
              </a:rPr>
              <a:t>offer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different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plan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options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in</a:t>
            </a:r>
            <a:r>
              <a:rPr sz="1200" spc="-4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your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area.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Please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contact Medicare.gov,</a:t>
            </a:r>
            <a:endParaRPr sz="1200">
              <a:latin typeface="Franklin Gothic Book"/>
              <a:cs typeface="Franklin Gothic Book"/>
            </a:endParaRPr>
          </a:p>
          <a:p>
            <a:pPr marL="12700" marR="263525">
              <a:lnSpc>
                <a:spcPct val="100000"/>
              </a:lnSpc>
            </a:pPr>
            <a:r>
              <a:rPr sz="1200" dirty="0">
                <a:latin typeface="Franklin Gothic Book"/>
                <a:cs typeface="Franklin Gothic Book"/>
              </a:rPr>
              <a:t>1-800-</a:t>
            </a:r>
            <a:r>
              <a:rPr sz="1200" spc="-10" dirty="0">
                <a:latin typeface="Franklin Gothic Book"/>
                <a:cs typeface="Franklin Gothic Book"/>
              </a:rPr>
              <a:t>MEDICARE,</a:t>
            </a:r>
            <a:r>
              <a:rPr sz="1200" spc="-6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or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your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local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State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Health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Insurance</a:t>
            </a:r>
            <a:r>
              <a:rPr sz="1200" spc="-10" dirty="0">
                <a:latin typeface="Franklin Gothic Book"/>
                <a:cs typeface="Franklin Gothic Book"/>
              </a:rPr>
              <a:t> Program </a:t>
            </a:r>
            <a:r>
              <a:rPr sz="1200" dirty="0">
                <a:latin typeface="Franklin Gothic Book"/>
                <a:cs typeface="Franklin Gothic Book"/>
              </a:rPr>
              <a:t>(SHIP),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to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get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information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on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all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of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your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options.</a:t>
            </a:r>
            <a:endParaRPr sz="1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20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Franklin Gothic Book"/>
                <a:cs typeface="Franklin Gothic Book"/>
              </a:rPr>
              <a:t>Disclaimer:</a:t>
            </a:r>
            <a:r>
              <a:rPr sz="1200" spc="-4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Memorial</a:t>
            </a:r>
            <a:r>
              <a:rPr sz="1200" spc="-4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Hermann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Health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Plan’s</a:t>
            </a:r>
            <a:r>
              <a:rPr sz="1200" spc="-4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Advantage</a:t>
            </a:r>
            <a:r>
              <a:rPr sz="1200" spc="-5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HMO,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spc="-20" dirty="0">
                <a:latin typeface="Franklin Gothic Book"/>
                <a:cs typeface="Franklin Gothic Book"/>
              </a:rPr>
              <a:t>Dual </a:t>
            </a:r>
            <a:r>
              <a:rPr sz="1200" dirty="0">
                <a:latin typeface="Franklin Gothic Book"/>
                <a:cs typeface="Franklin Gothic Book"/>
              </a:rPr>
              <a:t>Special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Needs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Plan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(DSNP),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and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Prime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Value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MA-Only</a:t>
            </a:r>
            <a:r>
              <a:rPr sz="1200" spc="-4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HMO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spc="-25" dirty="0">
                <a:latin typeface="Franklin Gothic Book"/>
                <a:cs typeface="Franklin Gothic Book"/>
              </a:rPr>
              <a:t>are </a:t>
            </a:r>
            <a:r>
              <a:rPr sz="1200" dirty="0">
                <a:latin typeface="Franklin Gothic Book"/>
                <a:cs typeface="Franklin Gothic Book"/>
              </a:rPr>
              <a:t>plans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with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Medicare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contract.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Enrollment</a:t>
            </a:r>
            <a:r>
              <a:rPr sz="1200" spc="-1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in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the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Memorial </a:t>
            </a:r>
            <a:r>
              <a:rPr sz="1200" dirty="0">
                <a:latin typeface="Franklin Gothic Book"/>
                <a:cs typeface="Franklin Gothic Book"/>
              </a:rPr>
              <a:t>Hermann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Health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Plan’s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Advantage</a:t>
            </a:r>
            <a:r>
              <a:rPr sz="1200" spc="-4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HMO,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Dual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Special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Needs</a:t>
            </a:r>
            <a:r>
              <a:rPr sz="1200" spc="-45" dirty="0">
                <a:latin typeface="Franklin Gothic Book"/>
                <a:cs typeface="Franklin Gothic Book"/>
              </a:rPr>
              <a:t> </a:t>
            </a:r>
            <a:r>
              <a:rPr sz="1200" spc="-20" dirty="0">
                <a:latin typeface="Franklin Gothic Book"/>
                <a:cs typeface="Franklin Gothic Book"/>
              </a:rPr>
              <a:t>Plan </a:t>
            </a:r>
            <a:r>
              <a:rPr sz="1200" spc="-10" dirty="0">
                <a:latin typeface="Franklin Gothic Book"/>
                <a:cs typeface="Franklin Gothic Book"/>
              </a:rPr>
              <a:t>(DSNP),</a:t>
            </a:r>
            <a:endParaRPr sz="1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Franklin Gothic Book"/>
                <a:cs typeface="Franklin Gothic Book"/>
              </a:rPr>
              <a:t>and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Prime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Value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MA-Only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HMO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depends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on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contract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renewal.</a:t>
            </a:r>
            <a:endParaRPr sz="1200">
              <a:latin typeface="Franklin Gothic Book"/>
              <a:cs typeface="Franklin Gothic Book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180" y="1352174"/>
            <a:ext cx="7106495" cy="45983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454417" y="5984011"/>
            <a:ext cx="38163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Franklin Gothic Book"/>
                <a:cs typeface="Franklin Gothic Book"/>
              </a:rPr>
              <a:t>H7115_MKAEPHMOPres26.2_M</a:t>
            </a:r>
            <a:r>
              <a:rPr sz="1200" spc="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CMS</a:t>
            </a:r>
            <a:r>
              <a:rPr sz="1200" spc="210" dirty="0">
                <a:latin typeface="Franklin Gothic Book"/>
                <a:cs typeface="Franklin Gothic Book"/>
              </a:rPr>
              <a:t> </a:t>
            </a:r>
            <a:r>
              <a:rPr sz="1800" baseline="4629" dirty="0">
                <a:latin typeface="Franklin Gothic Book"/>
                <a:cs typeface="Franklin Gothic Book"/>
              </a:rPr>
              <a:t>Approved</a:t>
            </a:r>
            <a:r>
              <a:rPr sz="1800" spc="15" baseline="4629" dirty="0">
                <a:latin typeface="Franklin Gothic Book"/>
                <a:cs typeface="Franklin Gothic Book"/>
              </a:rPr>
              <a:t> </a:t>
            </a:r>
            <a:r>
              <a:rPr sz="1800" spc="-15" baseline="4629" dirty="0">
                <a:latin typeface="Franklin Gothic Book"/>
                <a:cs typeface="Franklin Gothic Book"/>
              </a:rPr>
              <a:t>xx/xx/xxxx</a:t>
            </a:r>
            <a:endParaRPr sz="1800" baseline="4629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0"/>
              </a:lnSpc>
            </a:pPr>
            <a:r>
              <a:rPr dirty="0"/>
              <a:t>Experience</a:t>
            </a:r>
            <a:r>
              <a:rPr spc="20" dirty="0"/>
              <a:t> </a:t>
            </a:r>
            <a:r>
              <a:rPr dirty="0"/>
              <a:t>our</a:t>
            </a:r>
            <a:r>
              <a:rPr spc="55" dirty="0"/>
              <a:t> </a:t>
            </a:r>
            <a:r>
              <a:rPr dirty="0"/>
              <a:t>Medicare</a:t>
            </a:r>
            <a:r>
              <a:rPr spc="20" dirty="0"/>
              <a:t> </a:t>
            </a:r>
            <a:r>
              <a:rPr spc="-10" dirty="0"/>
              <a:t>Advantage.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486384" y="5934486"/>
            <a:ext cx="327532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10" dirty="0">
                <a:latin typeface="Franklin Gothic Book"/>
                <a:cs typeface="Franklin Gothic Book"/>
              </a:rPr>
              <a:t>*Resources</a:t>
            </a:r>
            <a:r>
              <a:rPr sz="1200" i="1" spc="-5" dirty="0">
                <a:latin typeface="Franklin Gothic Book"/>
                <a:cs typeface="Franklin Gothic Book"/>
              </a:rPr>
              <a:t> </a:t>
            </a:r>
            <a:r>
              <a:rPr sz="1200" i="1" dirty="0">
                <a:latin typeface="Franklin Gothic Book"/>
                <a:cs typeface="Franklin Gothic Book"/>
              </a:rPr>
              <a:t>are</a:t>
            </a:r>
            <a:r>
              <a:rPr sz="1200" i="1" spc="-40" dirty="0">
                <a:latin typeface="Franklin Gothic Book"/>
                <a:cs typeface="Franklin Gothic Book"/>
              </a:rPr>
              <a:t> </a:t>
            </a:r>
            <a:r>
              <a:rPr sz="1200" i="1" dirty="0">
                <a:latin typeface="Franklin Gothic Book"/>
                <a:cs typeface="Franklin Gothic Book"/>
              </a:rPr>
              <a:t>available</a:t>
            </a:r>
            <a:r>
              <a:rPr sz="1200" i="1" spc="-35" dirty="0">
                <a:latin typeface="Franklin Gothic Book"/>
                <a:cs typeface="Franklin Gothic Book"/>
              </a:rPr>
              <a:t> </a:t>
            </a:r>
            <a:r>
              <a:rPr sz="1200" i="1" dirty="0">
                <a:latin typeface="Franklin Gothic Book"/>
                <a:cs typeface="Franklin Gothic Book"/>
              </a:rPr>
              <a:t>for</a:t>
            </a:r>
            <a:r>
              <a:rPr sz="1200" i="1" spc="-25" dirty="0">
                <a:latin typeface="Franklin Gothic Book"/>
                <a:cs typeface="Franklin Gothic Book"/>
              </a:rPr>
              <a:t> </a:t>
            </a:r>
            <a:r>
              <a:rPr sz="1200" i="1" dirty="0">
                <a:latin typeface="Franklin Gothic Book"/>
                <a:cs typeface="Franklin Gothic Book"/>
              </a:rPr>
              <a:t>the</a:t>
            </a:r>
            <a:r>
              <a:rPr sz="1200" i="1" spc="-40" dirty="0">
                <a:latin typeface="Franklin Gothic Book"/>
                <a:cs typeface="Franklin Gothic Book"/>
              </a:rPr>
              <a:t> </a:t>
            </a:r>
            <a:r>
              <a:rPr sz="1200" i="1" dirty="0">
                <a:latin typeface="Franklin Gothic Book"/>
                <a:cs typeface="Franklin Gothic Book"/>
              </a:rPr>
              <a:t>visually</a:t>
            </a:r>
            <a:r>
              <a:rPr sz="1200" i="1" spc="-15" dirty="0">
                <a:latin typeface="Franklin Gothic Book"/>
                <a:cs typeface="Franklin Gothic Book"/>
              </a:rPr>
              <a:t> </a:t>
            </a:r>
            <a:r>
              <a:rPr sz="1200" i="1" spc="-10" dirty="0">
                <a:latin typeface="Franklin Gothic Book"/>
                <a:cs typeface="Franklin Gothic Book"/>
              </a:rPr>
              <a:t>impaired.</a:t>
            </a:r>
            <a:endParaRPr sz="12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764" rIns="0" bIns="0" rtlCol="0">
            <a:spAutoFit/>
          </a:bodyPr>
          <a:lstStyle/>
          <a:p>
            <a:pPr marL="158115">
              <a:lnSpc>
                <a:spcPct val="100000"/>
              </a:lnSpc>
              <a:spcBef>
                <a:spcPts val="95"/>
              </a:spcBef>
            </a:pPr>
            <a:r>
              <a:rPr dirty="0"/>
              <a:t>Language</a:t>
            </a:r>
            <a:r>
              <a:rPr spc="-55" dirty="0"/>
              <a:t> </a:t>
            </a:r>
            <a:r>
              <a:rPr dirty="0"/>
              <a:t>Support</a:t>
            </a:r>
            <a:r>
              <a:rPr spc="-50" dirty="0"/>
              <a:t> </a:t>
            </a:r>
            <a:r>
              <a:rPr spc="-10" dirty="0"/>
              <a:t>Services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0177" rIns="0" bIns="0" rtlCol="0">
            <a:spAutoFit/>
          </a:bodyPr>
          <a:lstStyle/>
          <a:p>
            <a:pPr marL="245745">
              <a:lnSpc>
                <a:spcPct val="100000"/>
              </a:lnSpc>
              <a:spcBef>
                <a:spcPts val="95"/>
              </a:spcBef>
            </a:pPr>
            <a:r>
              <a:rPr dirty="0"/>
              <a:t>Language</a:t>
            </a:r>
            <a:r>
              <a:rPr spc="-55" dirty="0"/>
              <a:t> </a:t>
            </a:r>
            <a:r>
              <a:rPr dirty="0"/>
              <a:t>Support</a:t>
            </a:r>
            <a:r>
              <a:rPr spc="-50" dirty="0"/>
              <a:t> </a:t>
            </a:r>
            <a:r>
              <a:rPr spc="-10" dirty="0"/>
              <a:t>Services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0"/>
              </a:lnSpc>
            </a:pPr>
            <a:r>
              <a:rPr dirty="0"/>
              <a:t>Experience</a:t>
            </a:r>
            <a:r>
              <a:rPr spc="20" dirty="0"/>
              <a:t> </a:t>
            </a:r>
            <a:r>
              <a:rPr dirty="0"/>
              <a:t>our</a:t>
            </a:r>
            <a:r>
              <a:rPr spc="55" dirty="0"/>
              <a:t> </a:t>
            </a:r>
            <a:r>
              <a:rPr dirty="0"/>
              <a:t>Medicare</a:t>
            </a:r>
            <a:r>
              <a:rPr spc="20" dirty="0"/>
              <a:t> </a:t>
            </a:r>
            <a:r>
              <a:rPr spc="-10" dirty="0"/>
              <a:t>Advantage.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25" dirty="0"/>
              <a:t>35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825138" y="1410120"/>
            <a:ext cx="9380855" cy="478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18669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Franklin Gothic Book"/>
                <a:cs typeface="Franklin Gothic Book"/>
              </a:rPr>
              <a:t>Memorial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Hermann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Advantage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complies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with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applicable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Federal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civil</a:t>
            </a:r>
            <a:r>
              <a:rPr sz="1200" spc="-5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rights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laws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and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does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not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discriminate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on</a:t>
            </a:r>
            <a:r>
              <a:rPr sz="1200" spc="-4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the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basis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of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race,</a:t>
            </a:r>
            <a:r>
              <a:rPr sz="1200" spc="-40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color,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national </a:t>
            </a:r>
            <a:r>
              <a:rPr sz="1200" dirty="0">
                <a:latin typeface="Franklin Gothic Book"/>
                <a:cs typeface="Franklin Gothic Book"/>
              </a:rPr>
              <a:t>origin,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age,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disability,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or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sex.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Memorial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Hermann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Advantage</a:t>
            </a:r>
            <a:r>
              <a:rPr sz="1200" spc="-4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does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not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exclude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people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or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treat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them</a:t>
            </a:r>
            <a:r>
              <a:rPr sz="1200" spc="-4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differently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because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of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race,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color,</a:t>
            </a:r>
            <a:r>
              <a:rPr sz="1200" spc="-45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national </a:t>
            </a:r>
            <a:r>
              <a:rPr sz="1200" dirty="0">
                <a:latin typeface="Franklin Gothic Book"/>
                <a:cs typeface="Franklin Gothic Book"/>
              </a:rPr>
              <a:t>origin,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age, </a:t>
            </a:r>
            <a:r>
              <a:rPr sz="1200" spc="-10" dirty="0">
                <a:latin typeface="Franklin Gothic Book"/>
                <a:cs typeface="Franklin Gothic Book"/>
              </a:rPr>
              <a:t>disability,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or</a:t>
            </a:r>
            <a:r>
              <a:rPr sz="1200" spc="-5" dirty="0">
                <a:latin typeface="Franklin Gothic Book"/>
                <a:cs typeface="Franklin Gothic Book"/>
              </a:rPr>
              <a:t> </a:t>
            </a:r>
            <a:r>
              <a:rPr sz="1200" spc="-20" dirty="0">
                <a:latin typeface="Franklin Gothic Book"/>
                <a:cs typeface="Franklin Gothic Book"/>
              </a:rPr>
              <a:t>sex.</a:t>
            </a:r>
            <a:endParaRPr sz="1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200">
              <a:latin typeface="Franklin Gothic Book"/>
              <a:cs typeface="Franklin Gothic Book"/>
            </a:endParaRPr>
          </a:p>
          <a:p>
            <a:pPr marL="762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Franklin Gothic Book"/>
                <a:cs typeface="Franklin Gothic Book"/>
              </a:rPr>
              <a:t>Memorial</a:t>
            </a:r>
            <a:r>
              <a:rPr sz="1200" spc="-4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Hermann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Advantage:</a:t>
            </a:r>
            <a:endParaRPr sz="1200">
              <a:latin typeface="Franklin Gothic Book"/>
              <a:cs typeface="Franklin Gothic Book"/>
            </a:endParaRPr>
          </a:p>
          <a:p>
            <a:pPr marL="76200" marR="386715">
              <a:lnSpc>
                <a:spcPct val="100000"/>
              </a:lnSpc>
            </a:pPr>
            <a:r>
              <a:rPr sz="1200" spc="-10" dirty="0">
                <a:latin typeface="Franklin Gothic Book"/>
                <a:cs typeface="Franklin Gothic Book"/>
              </a:rPr>
              <a:t>Provides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free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aids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and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services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to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people</a:t>
            </a:r>
            <a:r>
              <a:rPr sz="1200" spc="-4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with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disabilities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to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communicate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effectively</a:t>
            </a:r>
            <a:r>
              <a:rPr sz="1200" spc="-4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with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us,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such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as: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Qualified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sign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language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interpreters. Written</a:t>
            </a:r>
            <a:r>
              <a:rPr sz="1200" spc="-50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information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in</a:t>
            </a:r>
            <a:r>
              <a:rPr sz="1200" spc="-4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other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formats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(large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print,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audio,</a:t>
            </a:r>
            <a:r>
              <a:rPr sz="1200" spc="-4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accessible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electronic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formats,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other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formats)</a:t>
            </a:r>
            <a:endParaRPr sz="1200">
              <a:latin typeface="Franklin Gothic Book"/>
              <a:cs typeface="Franklin Gothic Book"/>
            </a:endParaRPr>
          </a:p>
          <a:p>
            <a:pPr marL="533400" marR="3506470" indent="-457200">
              <a:lnSpc>
                <a:spcPct val="100000"/>
              </a:lnSpc>
            </a:pPr>
            <a:r>
              <a:rPr sz="1200" spc="-10" dirty="0">
                <a:latin typeface="Franklin Gothic Book"/>
                <a:cs typeface="Franklin Gothic Book"/>
              </a:rPr>
              <a:t>Provides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free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language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services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to</a:t>
            </a:r>
            <a:r>
              <a:rPr sz="1200" spc="-4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people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whose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primary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language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is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not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English,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such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spc="-25" dirty="0">
                <a:latin typeface="Franklin Gothic Book"/>
                <a:cs typeface="Franklin Gothic Book"/>
              </a:rPr>
              <a:t>as: </a:t>
            </a:r>
            <a:r>
              <a:rPr sz="1200" dirty="0">
                <a:latin typeface="Franklin Gothic Book"/>
                <a:cs typeface="Franklin Gothic Book"/>
              </a:rPr>
              <a:t>Qualified</a:t>
            </a:r>
            <a:r>
              <a:rPr sz="1200" spc="-40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interpreters</a:t>
            </a:r>
            <a:endParaRPr sz="1200">
              <a:latin typeface="Franklin Gothic Book"/>
              <a:cs typeface="Franklin Gothic Book"/>
            </a:endParaRPr>
          </a:p>
          <a:p>
            <a:pPr marL="533400">
              <a:lnSpc>
                <a:spcPct val="100000"/>
              </a:lnSpc>
            </a:pPr>
            <a:r>
              <a:rPr sz="1200" spc="-10" dirty="0">
                <a:latin typeface="Franklin Gothic Book"/>
                <a:cs typeface="Franklin Gothic Book"/>
              </a:rPr>
              <a:t>Information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written</a:t>
            </a:r>
            <a:r>
              <a:rPr sz="1200" spc="-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in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other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languages</a:t>
            </a:r>
            <a:endParaRPr sz="1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200">
              <a:latin typeface="Franklin Gothic Book"/>
              <a:cs typeface="Franklin Gothic Book"/>
            </a:endParaRPr>
          </a:p>
          <a:p>
            <a:pPr marL="76200">
              <a:lnSpc>
                <a:spcPct val="100000"/>
              </a:lnSpc>
            </a:pPr>
            <a:r>
              <a:rPr sz="1200" dirty="0">
                <a:latin typeface="Franklin Gothic Book"/>
                <a:cs typeface="Franklin Gothic Book"/>
              </a:rPr>
              <a:t>If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you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need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these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services,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contact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Customer</a:t>
            </a:r>
            <a:r>
              <a:rPr sz="1200" spc="-1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Service</a:t>
            </a:r>
            <a:r>
              <a:rPr sz="1200" spc="-4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at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the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number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below.</a:t>
            </a:r>
            <a:endParaRPr sz="1200">
              <a:latin typeface="Franklin Gothic Book"/>
              <a:cs typeface="Franklin Gothic Book"/>
            </a:endParaRPr>
          </a:p>
          <a:p>
            <a:pPr marL="76200" marR="68580">
              <a:lnSpc>
                <a:spcPct val="100000"/>
              </a:lnSpc>
            </a:pPr>
            <a:r>
              <a:rPr sz="1200" dirty="0">
                <a:latin typeface="Franklin Gothic Book"/>
                <a:cs typeface="Franklin Gothic Book"/>
              </a:rPr>
              <a:t>If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you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believe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that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Memorial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Hermann</a:t>
            </a:r>
            <a:r>
              <a:rPr sz="1200" spc="-5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Advantage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has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failed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to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provide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these</a:t>
            </a:r>
            <a:r>
              <a:rPr sz="1200" spc="-1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services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or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discriminated</a:t>
            </a:r>
            <a:r>
              <a:rPr sz="1200" spc="-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in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another</a:t>
            </a:r>
            <a:r>
              <a:rPr sz="1200" spc="-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way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on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the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basis</a:t>
            </a:r>
            <a:r>
              <a:rPr sz="1200" spc="-1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of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race,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color, </a:t>
            </a:r>
            <a:r>
              <a:rPr sz="1200" dirty="0">
                <a:latin typeface="Franklin Gothic Book"/>
                <a:cs typeface="Franklin Gothic Book"/>
              </a:rPr>
              <a:t>national</a:t>
            </a:r>
            <a:r>
              <a:rPr sz="1200" spc="-1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origin,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age,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disability, </a:t>
            </a:r>
            <a:r>
              <a:rPr sz="1200" dirty="0">
                <a:latin typeface="Franklin Gothic Book"/>
                <a:cs typeface="Franklin Gothic Book"/>
              </a:rPr>
              <a:t>or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sex,</a:t>
            </a:r>
            <a:r>
              <a:rPr sz="1200" spc="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you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can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file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grievance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with:</a:t>
            </a:r>
            <a:endParaRPr sz="1200">
              <a:latin typeface="Franklin Gothic Book"/>
              <a:cs typeface="Franklin Gothic Book"/>
            </a:endParaRPr>
          </a:p>
          <a:p>
            <a:pPr marL="76200" marR="2374900">
              <a:lnSpc>
                <a:spcPct val="100000"/>
              </a:lnSpc>
            </a:pPr>
            <a:r>
              <a:rPr sz="1200" dirty="0">
                <a:latin typeface="Franklin Gothic Book"/>
                <a:cs typeface="Franklin Gothic Book"/>
              </a:rPr>
              <a:t>Civil</a:t>
            </a:r>
            <a:r>
              <a:rPr sz="1200" spc="-6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Rights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Coordinator,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Memorial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Hermann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Health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Plan,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spc="-45" dirty="0">
                <a:latin typeface="Franklin Gothic Book"/>
                <a:cs typeface="Franklin Gothic Book"/>
              </a:rPr>
              <a:t>11740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Katy</a:t>
            </a:r>
            <a:r>
              <a:rPr sz="1200" spc="-45" dirty="0">
                <a:latin typeface="Franklin Gothic Book"/>
                <a:cs typeface="Franklin Gothic Book"/>
              </a:rPr>
              <a:t> </a:t>
            </a:r>
            <a:r>
              <a:rPr sz="1200" spc="-20" dirty="0">
                <a:latin typeface="Franklin Gothic Book"/>
                <a:cs typeface="Franklin Gothic Book"/>
              </a:rPr>
              <a:t>Freeway,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5</a:t>
            </a:r>
            <a:r>
              <a:rPr sz="1200" baseline="24305" dirty="0">
                <a:latin typeface="Franklin Gothic Book"/>
                <a:cs typeface="Franklin Gothic Book"/>
              </a:rPr>
              <a:t>th</a:t>
            </a:r>
            <a:r>
              <a:rPr sz="1200" spc="75" baseline="24305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Floor.,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Houston,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TX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77079 </a:t>
            </a:r>
            <a:r>
              <a:rPr sz="1200" dirty="0">
                <a:latin typeface="Franklin Gothic Book"/>
                <a:cs typeface="Franklin Gothic Book"/>
              </a:rPr>
              <a:t>855.645.8448</a:t>
            </a:r>
            <a:r>
              <a:rPr sz="1200" spc="-4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(TTY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spc="-20" dirty="0">
                <a:latin typeface="Franklin Gothic Book"/>
                <a:cs typeface="Franklin Gothic Book"/>
              </a:rPr>
              <a:t>711)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8</a:t>
            </a:r>
            <a:r>
              <a:rPr sz="1200" spc="-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a.m.</a:t>
            </a:r>
            <a:r>
              <a:rPr sz="1200" spc="-4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to</a:t>
            </a:r>
            <a:r>
              <a:rPr sz="1200" spc="-1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8</a:t>
            </a:r>
            <a:r>
              <a:rPr sz="1200" spc="-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p.m.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7</a:t>
            </a:r>
            <a:r>
              <a:rPr sz="1200" spc="-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days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</a:t>
            </a:r>
            <a:r>
              <a:rPr sz="1200" spc="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week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spc="-20" dirty="0">
                <a:latin typeface="Franklin Gothic Book"/>
                <a:cs typeface="Franklin Gothic Book"/>
              </a:rPr>
              <a:t>CST.</a:t>
            </a:r>
            <a:endParaRPr sz="1200">
              <a:latin typeface="Franklin Gothic Book"/>
              <a:cs typeface="Franklin Gothic Book"/>
            </a:endParaRPr>
          </a:p>
          <a:p>
            <a:pPr marL="76200">
              <a:lnSpc>
                <a:spcPct val="100000"/>
              </a:lnSpc>
            </a:pPr>
            <a:r>
              <a:rPr sz="1200" dirty="0">
                <a:latin typeface="Franklin Gothic Book"/>
                <a:cs typeface="Franklin Gothic Book"/>
              </a:rPr>
              <a:t>Fax</a:t>
            </a:r>
            <a:r>
              <a:rPr sz="1200" spc="-40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713.338.6487</a:t>
            </a:r>
            <a:endParaRPr sz="1200">
              <a:latin typeface="Franklin Gothic Book"/>
              <a:cs typeface="Franklin Gothic Book"/>
            </a:endParaRPr>
          </a:p>
          <a:p>
            <a:pPr marL="76200">
              <a:lnSpc>
                <a:spcPct val="100000"/>
              </a:lnSpc>
            </a:pPr>
            <a:r>
              <a:rPr sz="1200" dirty="0">
                <a:latin typeface="Franklin Gothic Book"/>
                <a:cs typeface="Franklin Gothic Book"/>
              </a:rPr>
              <a:t>Email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u="sng" spc="-10" dirty="0">
                <a:solidFill>
                  <a:srgbClr val="229FA3"/>
                </a:solidFill>
                <a:uFill>
                  <a:solidFill>
                    <a:srgbClr val="229FA3"/>
                  </a:solidFill>
                </a:uFill>
                <a:latin typeface="Franklin Gothic Book"/>
                <a:cs typeface="Franklin Gothic Book"/>
                <a:hlinkClick r:id="rId2"/>
              </a:rPr>
              <a:t>MHHealthAppeals@memorialhermann.org</a:t>
            </a:r>
            <a:endParaRPr sz="1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200">
              <a:latin typeface="Franklin Gothic Book"/>
              <a:cs typeface="Franklin Gothic Book"/>
            </a:endParaRPr>
          </a:p>
          <a:p>
            <a:pPr marL="76200" marR="39370">
              <a:lnSpc>
                <a:spcPct val="100000"/>
              </a:lnSpc>
            </a:pPr>
            <a:r>
              <a:rPr sz="1200" spc="-20" dirty="0">
                <a:latin typeface="Franklin Gothic Book"/>
                <a:cs typeface="Franklin Gothic Book"/>
              </a:rPr>
              <a:t>You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can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file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grievance</a:t>
            </a:r>
            <a:r>
              <a:rPr sz="1200" spc="-1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in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person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or</a:t>
            </a:r>
            <a:r>
              <a:rPr sz="1200" spc="-1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by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mail,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fax,</a:t>
            </a:r>
            <a:r>
              <a:rPr sz="1200" spc="-1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or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email.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If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you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need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help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filing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</a:t>
            </a:r>
            <a:r>
              <a:rPr sz="1200" spc="-10" dirty="0">
                <a:latin typeface="Franklin Gothic Book"/>
                <a:cs typeface="Franklin Gothic Book"/>
              </a:rPr>
              <a:t> grievance,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the</a:t>
            </a:r>
            <a:r>
              <a:rPr sz="1200" spc="-1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Civil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Rights</a:t>
            </a:r>
            <a:r>
              <a:rPr sz="1200" spc="-10" dirty="0">
                <a:latin typeface="Franklin Gothic Book"/>
                <a:cs typeface="Franklin Gothic Book"/>
              </a:rPr>
              <a:t> Coordinator</a:t>
            </a:r>
            <a:r>
              <a:rPr sz="1200" dirty="0">
                <a:latin typeface="Franklin Gothic Book"/>
                <a:cs typeface="Franklin Gothic Book"/>
              </a:rPr>
              <a:t> is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available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to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help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spc="-20" dirty="0">
                <a:latin typeface="Franklin Gothic Book"/>
                <a:cs typeface="Franklin Gothic Book"/>
              </a:rPr>
              <a:t>you. You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can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also</a:t>
            </a:r>
            <a:r>
              <a:rPr sz="1200" spc="-1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file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civil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rights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complaint</a:t>
            </a:r>
            <a:r>
              <a:rPr sz="1200" spc="-1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with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the</a:t>
            </a:r>
            <a:r>
              <a:rPr sz="1200" spc="-1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U.S.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Department</a:t>
            </a:r>
            <a:r>
              <a:rPr sz="1200" spc="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of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Health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and</a:t>
            </a:r>
            <a:r>
              <a:rPr sz="1200" spc="-1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Human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Services,</a:t>
            </a:r>
            <a:r>
              <a:rPr sz="1200" spc="-1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Office</a:t>
            </a:r>
            <a:r>
              <a:rPr sz="1200" spc="-2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for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Civil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Rights</a:t>
            </a:r>
            <a:r>
              <a:rPr sz="1200" spc="-10" dirty="0">
                <a:latin typeface="Franklin Gothic Book"/>
                <a:cs typeface="Franklin Gothic Book"/>
              </a:rPr>
              <a:t> electronically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through </a:t>
            </a:r>
            <a:r>
              <a:rPr sz="1200" spc="-25" dirty="0">
                <a:latin typeface="Franklin Gothic Book"/>
                <a:cs typeface="Franklin Gothic Book"/>
              </a:rPr>
              <a:t>the </a:t>
            </a:r>
            <a:r>
              <a:rPr sz="1200" dirty="0">
                <a:latin typeface="Franklin Gothic Book"/>
                <a:cs typeface="Franklin Gothic Book"/>
              </a:rPr>
              <a:t>Office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for</a:t>
            </a:r>
            <a:r>
              <a:rPr sz="1200" spc="-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Civil</a:t>
            </a:r>
            <a:r>
              <a:rPr sz="1200" spc="-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Rights</a:t>
            </a:r>
            <a:r>
              <a:rPr sz="1200" spc="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Complaint</a:t>
            </a:r>
            <a:r>
              <a:rPr sz="1200" spc="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Portal,</a:t>
            </a:r>
            <a:r>
              <a:rPr sz="1200" spc="5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available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at</a:t>
            </a:r>
            <a:r>
              <a:rPr sz="1200" spc="-5" dirty="0">
                <a:latin typeface="Franklin Gothic Book"/>
                <a:cs typeface="Franklin Gothic Book"/>
              </a:rPr>
              <a:t> </a:t>
            </a:r>
            <a:r>
              <a:rPr sz="1200" u="sng" spc="-10" dirty="0">
                <a:solidFill>
                  <a:srgbClr val="229FA3"/>
                </a:solidFill>
                <a:uFill>
                  <a:solidFill>
                    <a:srgbClr val="229FA3"/>
                  </a:solidFill>
                </a:uFill>
                <a:latin typeface="Franklin Gothic Book"/>
                <a:cs typeface="Franklin Gothic Book"/>
                <a:hlinkClick r:id="rId3"/>
              </a:rPr>
              <a:t>https://ocrportal.hhs.gov/ocr/portal/lobby.jsf,</a:t>
            </a:r>
            <a:r>
              <a:rPr sz="1200" u="none" spc="50" dirty="0">
                <a:solidFill>
                  <a:srgbClr val="229FA3"/>
                </a:solidFill>
                <a:latin typeface="Franklin Gothic Book"/>
                <a:cs typeface="Franklin Gothic Book"/>
              </a:rPr>
              <a:t> </a:t>
            </a:r>
            <a:r>
              <a:rPr sz="1200" u="none" dirty="0">
                <a:latin typeface="Franklin Gothic Book"/>
                <a:cs typeface="Franklin Gothic Book"/>
              </a:rPr>
              <a:t>or</a:t>
            </a:r>
            <a:r>
              <a:rPr sz="1200" u="none" spc="5" dirty="0">
                <a:latin typeface="Franklin Gothic Book"/>
                <a:cs typeface="Franklin Gothic Book"/>
              </a:rPr>
              <a:t> </a:t>
            </a:r>
            <a:r>
              <a:rPr sz="1200" u="none" dirty="0">
                <a:latin typeface="Franklin Gothic Book"/>
                <a:cs typeface="Franklin Gothic Book"/>
              </a:rPr>
              <a:t>by</a:t>
            </a:r>
            <a:r>
              <a:rPr sz="1200" u="none" spc="-15" dirty="0">
                <a:latin typeface="Franklin Gothic Book"/>
                <a:cs typeface="Franklin Gothic Book"/>
              </a:rPr>
              <a:t> </a:t>
            </a:r>
            <a:r>
              <a:rPr sz="1200" u="none" dirty="0">
                <a:latin typeface="Franklin Gothic Book"/>
                <a:cs typeface="Franklin Gothic Book"/>
              </a:rPr>
              <a:t>mail</a:t>
            </a:r>
            <a:r>
              <a:rPr sz="1200" u="none" spc="-5" dirty="0">
                <a:latin typeface="Franklin Gothic Book"/>
                <a:cs typeface="Franklin Gothic Book"/>
              </a:rPr>
              <a:t> </a:t>
            </a:r>
            <a:r>
              <a:rPr sz="1200" u="none" dirty="0">
                <a:latin typeface="Franklin Gothic Book"/>
                <a:cs typeface="Franklin Gothic Book"/>
              </a:rPr>
              <a:t>or phone</a:t>
            </a:r>
            <a:r>
              <a:rPr sz="1200" u="none" spc="-10" dirty="0">
                <a:latin typeface="Franklin Gothic Book"/>
                <a:cs typeface="Franklin Gothic Book"/>
              </a:rPr>
              <a:t> </a:t>
            </a:r>
            <a:r>
              <a:rPr sz="1200" u="none" dirty="0">
                <a:latin typeface="Franklin Gothic Book"/>
                <a:cs typeface="Franklin Gothic Book"/>
              </a:rPr>
              <a:t>at:</a:t>
            </a:r>
            <a:r>
              <a:rPr sz="1200" u="none" spc="5" dirty="0">
                <a:latin typeface="Franklin Gothic Book"/>
                <a:cs typeface="Franklin Gothic Book"/>
              </a:rPr>
              <a:t> </a:t>
            </a:r>
            <a:r>
              <a:rPr sz="1200" u="none" dirty="0">
                <a:latin typeface="Franklin Gothic Book"/>
                <a:cs typeface="Franklin Gothic Book"/>
              </a:rPr>
              <a:t>U.S.</a:t>
            </a:r>
            <a:r>
              <a:rPr sz="1200" u="none" spc="-25" dirty="0">
                <a:latin typeface="Franklin Gothic Book"/>
                <a:cs typeface="Franklin Gothic Book"/>
              </a:rPr>
              <a:t> </a:t>
            </a:r>
            <a:r>
              <a:rPr sz="1200" u="none" dirty="0">
                <a:latin typeface="Franklin Gothic Book"/>
                <a:cs typeface="Franklin Gothic Book"/>
              </a:rPr>
              <a:t>Department</a:t>
            </a:r>
            <a:r>
              <a:rPr sz="1200" u="none" spc="20" dirty="0">
                <a:latin typeface="Franklin Gothic Book"/>
                <a:cs typeface="Franklin Gothic Book"/>
              </a:rPr>
              <a:t> </a:t>
            </a:r>
            <a:r>
              <a:rPr sz="1200" u="none" spc="-25" dirty="0">
                <a:latin typeface="Franklin Gothic Book"/>
                <a:cs typeface="Franklin Gothic Book"/>
              </a:rPr>
              <a:t>of </a:t>
            </a:r>
            <a:r>
              <a:rPr sz="1200" u="none" dirty="0">
                <a:latin typeface="Franklin Gothic Book"/>
                <a:cs typeface="Franklin Gothic Book"/>
              </a:rPr>
              <a:t>Health</a:t>
            </a:r>
            <a:r>
              <a:rPr sz="1200" u="none" spc="-25" dirty="0">
                <a:latin typeface="Franklin Gothic Book"/>
                <a:cs typeface="Franklin Gothic Book"/>
              </a:rPr>
              <a:t> </a:t>
            </a:r>
            <a:r>
              <a:rPr sz="1200" u="none" dirty="0">
                <a:latin typeface="Franklin Gothic Book"/>
                <a:cs typeface="Franklin Gothic Book"/>
              </a:rPr>
              <a:t>and</a:t>
            </a:r>
            <a:r>
              <a:rPr sz="1200" u="none" spc="-20" dirty="0">
                <a:latin typeface="Franklin Gothic Book"/>
                <a:cs typeface="Franklin Gothic Book"/>
              </a:rPr>
              <a:t> </a:t>
            </a:r>
            <a:r>
              <a:rPr sz="1200" u="none" dirty="0">
                <a:latin typeface="Franklin Gothic Book"/>
                <a:cs typeface="Franklin Gothic Book"/>
              </a:rPr>
              <a:t>Human</a:t>
            </a:r>
            <a:r>
              <a:rPr sz="1200" u="none" spc="-25" dirty="0">
                <a:latin typeface="Franklin Gothic Book"/>
                <a:cs typeface="Franklin Gothic Book"/>
              </a:rPr>
              <a:t> </a:t>
            </a:r>
            <a:r>
              <a:rPr sz="1200" u="none" dirty="0">
                <a:latin typeface="Franklin Gothic Book"/>
                <a:cs typeface="Franklin Gothic Book"/>
              </a:rPr>
              <a:t>Services,</a:t>
            </a:r>
            <a:r>
              <a:rPr sz="1200" u="none" spc="-20" dirty="0">
                <a:latin typeface="Franklin Gothic Book"/>
                <a:cs typeface="Franklin Gothic Book"/>
              </a:rPr>
              <a:t> </a:t>
            </a:r>
            <a:r>
              <a:rPr sz="1200" u="none" dirty="0">
                <a:latin typeface="Franklin Gothic Book"/>
                <a:cs typeface="Franklin Gothic Book"/>
              </a:rPr>
              <a:t>200</a:t>
            </a:r>
            <a:r>
              <a:rPr sz="1200" u="none" spc="-50" dirty="0">
                <a:latin typeface="Franklin Gothic Book"/>
                <a:cs typeface="Franklin Gothic Book"/>
              </a:rPr>
              <a:t> </a:t>
            </a:r>
            <a:r>
              <a:rPr sz="1200" u="none" dirty="0">
                <a:latin typeface="Franklin Gothic Book"/>
                <a:cs typeface="Franklin Gothic Book"/>
              </a:rPr>
              <a:t>Independence</a:t>
            </a:r>
            <a:r>
              <a:rPr sz="1200" u="none" spc="-20" dirty="0">
                <a:latin typeface="Franklin Gothic Book"/>
                <a:cs typeface="Franklin Gothic Book"/>
              </a:rPr>
              <a:t> </a:t>
            </a:r>
            <a:r>
              <a:rPr sz="1200" u="none" spc="-10" dirty="0">
                <a:latin typeface="Franklin Gothic Book"/>
                <a:cs typeface="Franklin Gothic Book"/>
              </a:rPr>
              <a:t>Avenue</a:t>
            </a:r>
            <a:r>
              <a:rPr sz="1200" u="none" spc="-40" dirty="0">
                <a:latin typeface="Franklin Gothic Book"/>
                <a:cs typeface="Franklin Gothic Book"/>
              </a:rPr>
              <a:t> </a:t>
            </a:r>
            <a:r>
              <a:rPr sz="1200" u="none" spc="-10" dirty="0">
                <a:latin typeface="Franklin Gothic Book"/>
                <a:cs typeface="Franklin Gothic Book"/>
              </a:rPr>
              <a:t>SW.,</a:t>
            </a:r>
            <a:r>
              <a:rPr sz="1200" u="none" spc="-30" dirty="0">
                <a:latin typeface="Franklin Gothic Book"/>
                <a:cs typeface="Franklin Gothic Book"/>
              </a:rPr>
              <a:t> </a:t>
            </a:r>
            <a:r>
              <a:rPr sz="1200" u="none" dirty="0">
                <a:latin typeface="Franklin Gothic Book"/>
                <a:cs typeface="Franklin Gothic Book"/>
              </a:rPr>
              <a:t>Room</a:t>
            </a:r>
            <a:r>
              <a:rPr sz="1200" u="none" spc="-30" dirty="0">
                <a:latin typeface="Franklin Gothic Book"/>
                <a:cs typeface="Franklin Gothic Book"/>
              </a:rPr>
              <a:t> </a:t>
            </a:r>
            <a:r>
              <a:rPr sz="1200" u="none" spc="-20" dirty="0">
                <a:latin typeface="Franklin Gothic Book"/>
                <a:cs typeface="Franklin Gothic Book"/>
              </a:rPr>
              <a:t>509F,</a:t>
            </a:r>
            <a:r>
              <a:rPr sz="1200" u="none" spc="-50" dirty="0">
                <a:latin typeface="Franklin Gothic Book"/>
                <a:cs typeface="Franklin Gothic Book"/>
              </a:rPr>
              <a:t> </a:t>
            </a:r>
            <a:r>
              <a:rPr sz="1200" u="none" dirty="0">
                <a:latin typeface="Franklin Gothic Book"/>
                <a:cs typeface="Franklin Gothic Book"/>
              </a:rPr>
              <a:t>HHH</a:t>
            </a:r>
            <a:r>
              <a:rPr sz="1200" u="none" spc="-10" dirty="0">
                <a:latin typeface="Franklin Gothic Book"/>
                <a:cs typeface="Franklin Gothic Book"/>
              </a:rPr>
              <a:t> </a:t>
            </a:r>
            <a:r>
              <a:rPr sz="1200" u="none" dirty="0">
                <a:latin typeface="Franklin Gothic Book"/>
                <a:cs typeface="Franklin Gothic Book"/>
              </a:rPr>
              <a:t>Building,</a:t>
            </a:r>
            <a:r>
              <a:rPr sz="1200" u="none" spc="-25" dirty="0">
                <a:latin typeface="Franklin Gothic Book"/>
                <a:cs typeface="Franklin Gothic Book"/>
              </a:rPr>
              <a:t> </a:t>
            </a:r>
            <a:r>
              <a:rPr sz="1200" u="none" spc="-10" dirty="0">
                <a:latin typeface="Franklin Gothic Book"/>
                <a:cs typeface="Franklin Gothic Book"/>
              </a:rPr>
              <a:t>Washington,</a:t>
            </a:r>
            <a:r>
              <a:rPr sz="1200" u="none" spc="-20" dirty="0">
                <a:latin typeface="Franklin Gothic Book"/>
                <a:cs typeface="Franklin Gothic Book"/>
              </a:rPr>
              <a:t> </a:t>
            </a:r>
            <a:r>
              <a:rPr sz="1200" u="none" dirty="0">
                <a:latin typeface="Franklin Gothic Book"/>
                <a:cs typeface="Franklin Gothic Book"/>
              </a:rPr>
              <a:t>DC</a:t>
            </a:r>
            <a:r>
              <a:rPr sz="1200" u="none" spc="-40" dirty="0">
                <a:latin typeface="Franklin Gothic Book"/>
                <a:cs typeface="Franklin Gothic Book"/>
              </a:rPr>
              <a:t> </a:t>
            </a:r>
            <a:r>
              <a:rPr sz="1200" u="none" spc="-10" dirty="0">
                <a:latin typeface="Franklin Gothic Book"/>
                <a:cs typeface="Franklin Gothic Book"/>
              </a:rPr>
              <a:t>20201,</a:t>
            </a:r>
            <a:endParaRPr sz="1200">
              <a:latin typeface="Franklin Gothic Book"/>
              <a:cs typeface="Franklin Gothic Book"/>
            </a:endParaRPr>
          </a:p>
          <a:p>
            <a:pPr marL="76200">
              <a:lnSpc>
                <a:spcPct val="100000"/>
              </a:lnSpc>
            </a:pPr>
            <a:r>
              <a:rPr sz="1200" spc="-20" dirty="0">
                <a:latin typeface="Franklin Gothic Book"/>
                <a:cs typeface="Franklin Gothic Book"/>
              </a:rPr>
              <a:t>1.800.368.1019,</a:t>
            </a:r>
            <a:r>
              <a:rPr sz="1200" spc="35" dirty="0">
                <a:latin typeface="Franklin Gothic Book"/>
                <a:cs typeface="Franklin Gothic Book"/>
              </a:rPr>
              <a:t> </a:t>
            </a:r>
            <a:r>
              <a:rPr sz="1200" spc="-35" dirty="0">
                <a:latin typeface="Franklin Gothic Book"/>
                <a:cs typeface="Franklin Gothic Book"/>
              </a:rPr>
              <a:t>800.537.7697</a:t>
            </a:r>
            <a:r>
              <a:rPr sz="1200" spc="30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(TDD).</a:t>
            </a:r>
            <a:endParaRPr sz="1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200">
              <a:latin typeface="Franklin Gothic Book"/>
              <a:cs typeface="Franklin Gothic Book"/>
            </a:endParaRPr>
          </a:p>
          <a:p>
            <a:pPr marL="76200">
              <a:lnSpc>
                <a:spcPct val="100000"/>
              </a:lnSpc>
            </a:pPr>
            <a:r>
              <a:rPr sz="1200" dirty="0">
                <a:latin typeface="Franklin Gothic Book"/>
                <a:cs typeface="Franklin Gothic Book"/>
              </a:rPr>
              <a:t>Complaint</a:t>
            </a:r>
            <a:r>
              <a:rPr sz="1200" spc="-20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forms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are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available</a:t>
            </a:r>
            <a:r>
              <a:rPr sz="1200" spc="-3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at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u="sng" spc="-10" dirty="0">
                <a:solidFill>
                  <a:srgbClr val="229FA3"/>
                </a:solidFill>
                <a:uFill>
                  <a:solidFill>
                    <a:srgbClr val="229FA3"/>
                  </a:solidFill>
                </a:uFill>
                <a:latin typeface="Franklin Gothic Book"/>
                <a:cs typeface="Franklin Gothic Book"/>
                <a:hlinkClick r:id="rId4"/>
              </a:rPr>
              <a:t>http://www.hhs.gov/ocr/office/file/index.html.</a:t>
            </a:r>
            <a:endParaRPr sz="1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71066"/>
            <a:ext cx="12192000" cy="942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51682" y="2877610"/>
            <a:ext cx="24434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3579AC"/>
                </a:solidFill>
              </a:rPr>
              <a:t>Questions?</a:t>
            </a:r>
            <a:endParaRPr sz="40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7512" y="4748786"/>
            <a:ext cx="1432559" cy="150875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0"/>
              </a:lnSpc>
            </a:pPr>
            <a:r>
              <a:rPr dirty="0"/>
              <a:t>Experience</a:t>
            </a:r>
            <a:r>
              <a:rPr spc="20" dirty="0"/>
              <a:t> </a:t>
            </a:r>
            <a:r>
              <a:rPr dirty="0"/>
              <a:t>our</a:t>
            </a:r>
            <a:r>
              <a:rPr spc="55" dirty="0"/>
              <a:t> </a:t>
            </a:r>
            <a:r>
              <a:rPr dirty="0"/>
              <a:t>Medicare</a:t>
            </a:r>
            <a:r>
              <a:rPr spc="20" dirty="0"/>
              <a:t> </a:t>
            </a:r>
            <a:r>
              <a:rPr spc="-10" dirty="0"/>
              <a:t>Advantage.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699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95"/>
              </a:spcBef>
            </a:pPr>
            <a:r>
              <a:rPr dirty="0"/>
              <a:t>Medicare</a:t>
            </a:r>
            <a:r>
              <a:rPr spc="-110" dirty="0"/>
              <a:t> </a:t>
            </a:r>
            <a:r>
              <a:rPr dirty="0"/>
              <a:t>Advantage</a:t>
            </a:r>
            <a:r>
              <a:rPr spc="-100" dirty="0"/>
              <a:t> </a:t>
            </a:r>
            <a:r>
              <a:rPr spc="-10" dirty="0"/>
              <a:t>Qualifications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0" y="1512197"/>
            <a:ext cx="6012180" cy="4340225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357505" indent="-342265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357505" algn="l"/>
              </a:tabLst>
            </a:pPr>
            <a:r>
              <a:rPr sz="1600" spc="-10" dirty="0">
                <a:latin typeface="Franklin Gothic Book"/>
                <a:cs typeface="Franklin Gothic Book"/>
              </a:rPr>
              <a:t>You</a:t>
            </a:r>
            <a:r>
              <a:rPr sz="1600" spc="-2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must</a:t>
            </a:r>
            <a:r>
              <a:rPr sz="1600" spc="-4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be</a:t>
            </a:r>
            <a:r>
              <a:rPr sz="1600" spc="-1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enrolled</a:t>
            </a:r>
            <a:r>
              <a:rPr sz="1600" spc="-1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in</a:t>
            </a:r>
            <a:r>
              <a:rPr sz="1600" spc="-4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Medicare Part</a:t>
            </a:r>
            <a:r>
              <a:rPr sz="1600" spc="-1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A</a:t>
            </a:r>
            <a:r>
              <a:rPr sz="1600" spc="-2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&amp;</a:t>
            </a:r>
            <a:r>
              <a:rPr sz="1600" spc="-2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Medicare</a:t>
            </a:r>
            <a:r>
              <a:rPr sz="1600" spc="-1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Part </a:t>
            </a:r>
            <a:r>
              <a:rPr sz="1600" spc="-50" dirty="0">
                <a:latin typeface="Franklin Gothic Book"/>
                <a:cs typeface="Franklin Gothic Book"/>
              </a:rPr>
              <a:t>B</a:t>
            </a:r>
            <a:endParaRPr sz="1600">
              <a:latin typeface="Franklin Gothic Book"/>
              <a:cs typeface="Franklin Gothic Book"/>
            </a:endParaRPr>
          </a:p>
          <a:p>
            <a:pPr marL="711835" lvl="1" indent="-342900">
              <a:lnSpc>
                <a:spcPct val="100000"/>
              </a:lnSpc>
              <a:spcBef>
                <a:spcPts val="900"/>
              </a:spcBef>
              <a:buAutoNum type="alphaLcPeriod"/>
              <a:tabLst>
                <a:tab pos="711835" algn="l"/>
              </a:tabLst>
            </a:pPr>
            <a:r>
              <a:rPr sz="1600" dirty="0">
                <a:latin typeface="Franklin Gothic Book"/>
                <a:cs typeface="Franklin Gothic Book"/>
              </a:rPr>
              <a:t>Medicare</a:t>
            </a:r>
            <a:r>
              <a:rPr sz="1600" spc="-1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Part</a:t>
            </a:r>
            <a:r>
              <a:rPr sz="1600" spc="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A</a:t>
            </a:r>
            <a:r>
              <a:rPr sz="1600" spc="-2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(Hospital</a:t>
            </a:r>
            <a:r>
              <a:rPr sz="1600" spc="-25" dirty="0">
                <a:latin typeface="Franklin Gothic Book"/>
                <a:cs typeface="Franklin Gothic Book"/>
              </a:rPr>
              <a:t> </a:t>
            </a:r>
            <a:r>
              <a:rPr sz="1600" spc="-10" dirty="0">
                <a:latin typeface="Franklin Gothic Book"/>
                <a:cs typeface="Franklin Gothic Book"/>
              </a:rPr>
              <a:t>Insurance)</a:t>
            </a:r>
            <a:endParaRPr sz="1600">
              <a:latin typeface="Franklin Gothic Book"/>
              <a:cs typeface="Franklin Gothic Book"/>
            </a:endParaRPr>
          </a:p>
          <a:p>
            <a:pPr marL="711835" lvl="1" indent="-342900">
              <a:lnSpc>
                <a:spcPct val="100000"/>
              </a:lnSpc>
              <a:spcBef>
                <a:spcPts val="900"/>
              </a:spcBef>
              <a:buAutoNum type="alphaLcPeriod"/>
              <a:tabLst>
                <a:tab pos="711835" algn="l"/>
              </a:tabLst>
            </a:pPr>
            <a:r>
              <a:rPr sz="1600" dirty="0">
                <a:latin typeface="Franklin Gothic Book"/>
                <a:cs typeface="Franklin Gothic Book"/>
              </a:rPr>
              <a:t>Medicare</a:t>
            </a:r>
            <a:r>
              <a:rPr sz="1600" spc="-1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Part</a:t>
            </a:r>
            <a:r>
              <a:rPr sz="1600" spc="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B</a:t>
            </a:r>
            <a:r>
              <a:rPr sz="1600" spc="-3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(Medical</a:t>
            </a:r>
            <a:r>
              <a:rPr sz="1600" spc="-10" dirty="0">
                <a:latin typeface="Franklin Gothic Book"/>
                <a:cs typeface="Franklin Gothic Book"/>
              </a:rPr>
              <a:t> Insurance)</a:t>
            </a:r>
            <a:endParaRPr sz="1600">
              <a:latin typeface="Franklin Gothic Book"/>
              <a:cs typeface="Franklin Gothic Book"/>
            </a:endParaRPr>
          </a:p>
          <a:p>
            <a:pPr marL="358140" indent="-342900">
              <a:lnSpc>
                <a:spcPct val="100000"/>
              </a:lnSpc>
              <a:spcBef>
                <a:spcPts val="900"/>
              </a:spcBef>
              <a:buAutoNum type="arabicPeriod"/>
              <a:tabLst>
                <a:tab pos="358140" algn="l"/>
              </a:tabLst>
            </a:pPr>
            <a:r>
              <a:rPr sz="1600" dirty="0">
                <a:latin typeface="Franklin Gothic Book"/>
                <a:cs typeface="Franklin Gothic Book"/>
              </a:rPr>
              <a:t>Be</a:t>
            </a:r>
            <a:r>
              <a:rPr sz="1600" spc="-2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a</a:t>
            </a:r>
            <a:r>
              <a:rPr sz="1600" spc="-3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United</a:t>
            </a:r>
            <a:r>
              <a:rPr sz="1600" spc="-3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States</a:t>
            </a:r>
            <a:r>
              <a:rPr sz="1600" spc="-2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citizen</a:t>
            </a:r>
            <a:r>
              <a:rPr sz="1600" spc="-4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or</a:t>
            </a:r>
            <a:r>
              <a:rPr sz="1600" spc="-2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be</a:t>
            </a:r>
            <a:r>
              <a:rPr sz="1600" spc="-2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lawfully</a:t>
            </a:r>
            <a:r>
              <a:rPr sz="1600" spc="-4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present</a:t>
            </a:r>
            <a:r>
              <a:rPr sz="1600" spc="-3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in</a:t>
            </a:r>
            <a:r>
              <a:rPr sz="1600" spc="-3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the</a:t>
            </a:r>
            <a:r>
              <a:rPr sz="1600" spc="-40" dirty="0">
                <a:latin typeface="Franklin Gothic Book"/>
                <a:cs typeface="Franklin Gothic Book"/>
              </a:rPr>
              <a:t> </a:t>
            </a:r>
            <a:r>
              <a:rPr sz="1600" spc="-20" dirty="0">
                <a:latin typeface="Franklin Gothic Book"/>
                <a:cs typeface="Franklin Gothic Book"/>
              </a:rPr>
              <a:t>U.S.</a:t>
            </a:r>
            <a:endParaRPr sz="1600">
              <a:latin typeface="Franklin Gothic Book"/>
              <a:cs typeface="Franklin Gothic Book"/>
            </a:endParaRPr>
          </a:p>
          <a:p>
            <a:pPr marL="358140" indent="-342900">
              <a:lnSpc>
                <a:spcPct val="100000"/>
              </a:lnSpc>
              <a:spcBef>
                <a:spcPts val="900"/>
              </a:spcBef>
              <a:buAutoNum type="arabicPeriod"/>
              <a:tabLst>
                <a:tab pos="358140" algn="l"/>
              </a:tabLst>
            </a:pPr>
            <a:r>
              <a:rPr sz="1600" dirty="0">
                <a:latin typeface="Franklin Gothic Book"/>
                <a:cs typeface="Franklin Gothic Book"/>
              </a:rPr>
              <a:t>Live</a:t>
            </a:r>
            <a:r>
              <a:rPr sz="1600" spc="-1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in</a:t>
            </a:r>
            <a:r>
              <a:rPr sz="1600" spc="-2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the</a:t>
            </a:r>
            <a:r>
              <a:rPr sz="1600" spc="-2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plan's</a:t>
            </a:r>
            <a:r>
              <a:rPr sz="1600" spc="-2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service </a:t>
            </a:r>
            <a:r>
              <a:rPr sz="1600" spc="-20" dirty="0">
                <a:latin typeface="Franklin Gothic Book"/>
                <a:cs typeface="Franklin Gothic Book"/>
              </a:rPr>
              <a:t>area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600">
              <a:latin typeface="Franklin Gothic Book"/>
              <a:cs typeface="Franklin Gothic Book"/>
            </a:endParaRPr>
          </a:p>
          <a:p>
            <a:pPr marL="15240">
              <a:lnSpc>
                <a:spcPct val="100000"/>
              </a:lnSpc>
            </a:pPr>
            <a:r>
              <a:rPr sz="1600" dirty="0">
                <a:latin typeface="Franklin Gothic Book"/>
                <a:cs typeface="Franklin Gothic Book"/>
              </a:rPr>
              <a:t>When</a:t>
            </a:r>
            <a:r>
              <a:rPr sz="1600" spc="-3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can</a:t>
            </a:r>
            <a:r>
              <a:rPr sz="1600" spc="-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I</a:t>
            </a:r>
            <a:r>
              <a:rPr sz="1600" spc="-15" dirty="0">
                <a:latin typeface="Franklin Gothic Book"/>
                <a:cs typeface="Franklin Gothic Book"/>
              </a:rPr>
              <a:t> </a:t>
            </a:r>
            <a:r>
              <a:rPr sz="1600" spc="-10" dirty="0">
                <a:latin typeface="Franklin Gothic Book"/>
                <a:cs typeface="Franklin Gothic Book"/>
              </a:rPr>
              <a:t>enroll?</a:t>
            </a:r>
            <a:endParaRPr sz="1600">
              <a:latin typeface="Franklin Gothic Book"/>
              <a:cs typeface="Franklin Gothic Book"/>
            </a:endParaRPr>
          </a:p>
          <a:p>
            <a:pPr marL="193675" marR="2058670" indent="-181610">
              <a:lnSpc>
                <a:spcPct val="100000"/>
              </a:lnSpc>
              <a:spcBef>
                <a:spcPts val="925"/>
              </a:spcBef>
              <a:buFont typeface="Arial"/>
              <a:buChar char="•"/>
              <a:tabLst>
                <a:tab pos="193675" algn="l"/>
              </a:tabLst>
            </a:pPr>
            <a:r>
              <a:rPr sz="1600" dirty="0">
                <a:latin typeface="Franklin Gothic Book"/>
                <a:cs typeface="Franklin Gothic Book"/>
              </a:rPr>
              <a:t>Between</a:t>
            </a:r>
            <a:r>
              <a:rPr sz="1600" spc="-2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October</a:t>
            </a:r>
            <a:r>
              <a:rPr sz="1600" spc="-30" dirty="0">
                <a:latin typeface="Franklin Gothic Book"/>
                <a:cs typeface="Franklin Gothic Book"/>
              </a:rPr>
              <a:t> </a:t>
            </a:r>
            <a:r>
              <a:rPr sz="1600" spc="-20" dirty="0">
                <a:latin typeface="Franklin Gothic Book"/>
                <a:cs typeface="Franklin Gothic Book"/>
              </a:rPr>
              <a:t>15-</a:t>
            </a:r>
            <a:r>
              <a:rPr sz="1600" dirty="0">
                <a:latin typeface="Franklin Gothic Book"/>
                <a:cs typeface="Franklin Gothic Book"/>
              </a:rPr>
              <a:t>December</a:t>
            </a:r>
            <a:r>
              <a:rPr sz="1600" spc="-1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7</a:t>
            </a:r>
            <a:r>
              <a:rPr sz="1600" spc="-5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each</a:t>
            </a:r>
            <a:r>
              <a:rPr sz="1600" spc="-30" dirty="0">
                <a:latin typeface="Franklin Gothic Book"/>
                <a:cs typeface="Franklin Gothic Book"/>
              </a:rPr>
              <a:t> </a:t>
            </a:r>
            <a:r>
              <a:rPr sz="1600" spc="-20" dirty="0">
                <a:latin typeface="Franklin Gothic Book"/>
                <a:cs typeface="Franklin Gothic Book"/>
              </a:rPr>
              <a:t>year </a:t>
            </a:r>
            <a:r>
              <a:rPr sz="1600" dirty="0">
                <a:latin typeface="Franklin Gothic Book"/>
                <a:cs typeface="Franklin Gothic Book"/>
              </a:rPr>
              <a:t>(for</a:t>
            </a:r>
            <a:r>
              <a:rPr sz="1600" spc="-5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coverage</a:t>
            </a:r>
            <a:r>
              <a:rPr sz="1600" spc="-2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starting</a:t>
            </a:r>
            <a:r>
              <a:rPr sz="1600" spc="-7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January</a:t>
            </a:r>
            <a:r>
              <a:rPr sz="1600" spc="-50" dirty="0">
                <a:latin typeface="Franklin Gothic Book"/>
                <a:cs typeface="Franklin Gothic Book"/>
              </a:rPr>
              <a:t> </a:t>
            </a:r>
            <a:r>
              <a:rPr sz="1600" spc="-25" dirty="0">
                <a:latin typeface="Franklin Gothic Book"/>
                <a:cs typeface="Franklin Gothic Book"/>
              </a:rPr>
              <a:t>1)</a:t>
            </a:r>
            <a:endParaRPr sz="1600">
              <a:latin typeface="Franklin Gothic Book"/>
              <a:cs typeface="Franklin Gothic Book"/>
            </a:endParaRPr>
          </a:p>
          <a:p>
            <a:pPr marL="194945" indent="-182245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194945" algn="l"/>
              </a:tabLst>
            </a:pPr>
            <a:r>
              <a:rPr sz="1600" dirty="0">
                <a:latin typeface="Franklin Gothic Book"/>
                <a:cs typeface="Franklin Gothic Book"/>
              </a:rPr>
              <a:t>Within</a:t>
            </a:r>
            <a:r>
              <a:rPr sz="1600" spc="-5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3</a:t>
            </a:r>
            <a:r>
              <a:rPr sz="1600" spc="-1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months</a:t>
            </a:r>
            <a:r>
              <a:rPr sz="1600" spc="-3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of</a:t>
            </a:r>
            <a:r>
              <a:rPr sz="1600" spc="-1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first</a:t>
            </a:r>
            <a:r>
              <a:rPr sz="1600" spc="-5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getting</a:t>
            </a:r>
            <a:r>
              <a:rPr sz="1600" spc="-25" dirty="0">
                <a:latin typeface="Franklin Gothic Book"/>
                <a:cs typeface="Franklin Gothic Book"/>
              </a:rPr>
              <a:t> </a:t>
            </a:r>
            <a:r>
              <a:rPr sz="1600" spc="-10" dirty="0">
                <a:latin typeface="Franklin Gothic Book"/>
                <a:cs typeface="Franklin Gothic Book"/>
              </a:rPr>
              <a:t>Medicare</a:t>
            </a:r>
            <a:endParaRPr sz="1600">
              <a:latin typeface="Franklin Gothic Book"/>
              <a:cs typeface="Franklin Gothic Book"/>
            </a:endParaRPr>
          </a:p>
          <a:p>
            <a:pPr marL="193675" marR="5080" indent="-18161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193675" algn="l"/>
              </a:tabLst>
            </a:pPr>
            <a:r>
              <a:rPr sz="1600" dirty="0">
                <a:latin typeface="Franklin Gothic Book"/>
                <a:cs typeface="Franklin Gothic Book"/>
              </a:rPr>
              <a:t>7</a:t>
            </a:r>
            <a:r>
              <a:rPr sz="1600" spc="-4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months</a:t>
            </a:r>
            <a:r>
              <a:rPr sz="1600" spc="-3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to</a:t>
            </a:r>
            <a:r>
              <a:rPr sz="1600" spc="-3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enroll</a:t>
            </a:r>
            <a:r>
              <a:rPr sz="1600" spc="-3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into</a:t>
            </a:r>
            <a:r>
              <a:rPr sz="1600" spc="-35" dirty="0">
                <a:latin typeface="Franklin Gothic Book"/>
                <a:cs typeface="Franklin Gothic Book"/>
              </a:rPr>
              <a:t> </a:t>
            </a:r>
            <a:r>
              <a:rPr sz="1600" spc="-10" dirty="0">
                <a:latin typeface="Franklin Gothic Book"/>
                <a:cs typeface="Franklin Gothic Book"/>
              </a:rPr>
              <a:t>MAPD/PDP</a:t>
            </a:r>
            <a:r>
              <a:rPr sz="1600" spc="-3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plan:</a:t>
            </a:r>
            <a:r>
              <a:rPr sz="1600" spc="-4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three</a:t>
            </a:r>
            <a:r>
              <a:rPr sz="1600" spc="-3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months</a:t>
            </a:r>
            <a:r>
              <a:rPr sz="1600" spc="-3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prior</a:t>
            </a:r>
            <a:r>
              <a:rPr sz="1600" spc="-3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to</a:t>
            </a:r>
            <a:r>
              <a:rPr sz="1600" spc="-30" dirty="0">
                <a:latin typeface="Franklin Gothic Book"/>
                <a:cs typeface="Franklin Gothic Book"/>
              </a:rPr>
              <a:t> </a:t>
            </a:r>
            <a:r>
              <a:rPr sz="1600" spc="-25" dirty="0">
                <a:latin typeface="Franklin Gothic Book"/>
                <a:cs typeface="Franklin Gothic Book"/>
              </a:rPr>
              <a:t>the </a:t>
            </a:r>
            <a:r>
              <a:rPr sz="1600" dirty="0">
                <a:latin typeface="Franklin Gothic Book"/>
                <a:cs typeface="Franklin Gothic Book"/>
              </a:rPr>
              <a:t>eligibility</a:t>
            </a:r>
            <a:r>
              <a:rPr sz="1600" spc="-4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month,</a:t>
            </a:r>
            <a:r>
              <a:rPr sz="1600" spc="-4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month</a:t>
            </a:r>
            <a:r>
              <a:rPr sz="1600" spc="-4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of</a:t>
            </a:r>
            <a:r>
              <a:rPr sz="1600" spc="-4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eligibility</a:t>
            </a:r>
            <a:r>
              <a:rPr sz="1600" spc="-4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and</a:t>
            </a:r>
            <a:r>
              <a:rPr sz="1600" spc="-4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three</a:t>
            </a:r>
            <a:r>
              <a:rPr sz="1600" spc="-4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months</a:t>
            </a:r>
            <a:r>
              <a:rPr sz="1600" spc="-4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after</a:t>
            </a:r>
            <a:r>
              <a:rPr sz="1600" spc="-40" dirty="0">
                <a:latin typeface="Franklin Gothic Book"/>
                <a:cs typeface="Franklin Gothic Book"/>
              </a:rPr>
              <a:t> </a:t>
            </a:r>
            <a:r>
              <a:rPr sz="1600" spc="-10" dirty="0">
                <a:latin typeface="Franklin Gothic Book"/>
                <a:cs typeface="Franklin Gothic Book"/>
              </a:rPr>
              <a:t>eligibility month</a:t>
            </a:r>
            <a:endParaRPr sz="1600">
              <a:latin typeface="Franklin Gothic Book"/>
              <a:cs typeface="Franklin Gothic Boo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9064" y="2260092"/>
            <a:ext cx="4331207" cy="288645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0"/>
              </a:lnSpc>
            </a:pPr>
            <a:r>
              <a:rPr dirty="0"/>
              <a:t>Experience</a:t>
            </a:r>
            <a:r>
              <a:rPr spc="20" dirty="0"/>
              <a:t> </a:t>
            </a:r>
            <a:r>
              <a:rPr dirty="0"/>
              <a:t>our</a:t>
            </a:r>
            <a:r>
              <a:rPr spc="55" dirty="0"/>
              <a:t> </a:t>
            </a:r>
            <a:r>
              <a:rPr dirty="0"/>
              <a:t>Medicare</a:t>
            </a:r>
            <a:r>
              <a:rPr spc="20" dirty="0"/>
              <a:t> </a:t>
            </a:r>
            <a:r>
              <a:rPr spc="-10" dirty="0"/>
              <a:t>Advantage.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">
              <a:lnSpc>
                <a:spcPts val="1190"/>
              </a:lnSpc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7859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95"/>
              </a:spcBef>
            </a:pPr>
            <a:r>
              <a:rPr dirty="0"/>
              <a:t>Our</a:t>
            </a:r>
            <a:r>
              <a:rPr spc="-55" dirty="0"/>
              <a:t> </a:t>
            </a:r>
            <a:r>
              <a:rPr spc="-25" dirty="0"/>
              <a:t>WHY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0"/>
              </a:lnSpc>
            </a:pPr>
            <a:r>
              <a:rPr dirty="0"/>
              <a:t>Experience</a:t>
            </a:r>
            <a:r>
              <a:rPr spc="20" dirty="0"/>
              <a:t> </a:t>
            </a:r>
            <a:r>
              <a:rPr dirty="0"/>
              <a:t>our</a:t>
            </a:r>
            <a:r>
              <a:rPr spc="55" dirty="0"/>
              <a:t> </a:t>
            </a:r>
            <a:r>
              <a:rPr dirty="0"/>
              <a:t>Medicare</a:t>
            </a:r>
            <a:r>
              <a:rPr spc="20" dirty="0"/>
              <a:t> </a:t>
            </a:r>
            <a:r>
              <a:rPr spc="-10" dirty="0"/>
              <a:t>Advantage.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">
              <a:lnSpc>
                <a:spcPts val="1190"/>
              </a:lnSpc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669852" y="1418825"/>
            <a:ext cx="10469245" cy="4142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812165" indent="-343535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r>
              <a:rPr sz="1700" spc="-25" dirty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01F5F"/>
                </a:solidFill>
                <a:latin typeface="Franklin Gothic Book"/>
                <a:cs typeface="Franklin Gothic Book"/>
              </a:rPr>
              <a:t>known,</a:t>
            </a:r>
            <a:r>
              <a:rPr sz="1700" spc="-55" dirty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Franklin Gothic Book"/>
                <a:cs typeface="Franklin Gothic Book"/>
              </a:rPr>
              <a:t>respected,</a:t>
            </a:r>
            <a:r>
              <a:rPr sz="1700" spc="-60" dirty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01F5F"/>
                </a:solidFill>
                <a:latin typeface="Franklin Gothic Book"/>
                <a:cs typeface="Franklin Gothic Book"/>
              </a:rPr>
              <a:t>LOCAL</a:t>
            </a:r>
            <a:r>
              <a:rPr sz="1700" spc="-50" dirty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01F5F"/>
                </a:solidFill>
                <a:latin typeface="Franklin Gothic Book"/>
                <a:cs typeface="Franklin Gothic Book"/>
              </a:rPr>
              <a:t>brand.</a:t>
            </a:r>
            <a:r>
              <a:rPr sz="1700" spc="-50" dirty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We</a:t>
            </a:r>
            <a:r>
              <a:rPr sz="1700" spc="-2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are</a:t>
            </a:r>
            <a:r>
              <a:rPr sz="1700" spc="-1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a</a:t>
            </a:r>
            <a:r>
              <a:rPr sz="1700" spc="-2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local</a:t>
            </a:r>
            <a:r>
              <a:rPr sz="1700" spc="-3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plan,</a:t>
            </a:r>
            <a:r>
              <a:rPr sz="1700" spc="-2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serviced</a:t>
            </a:r>
            <a:r>
              <a:rPr sz="1700" spc="-5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locally,</a:t>
            </a:r>
            <a:r>
              <a:rPr sz="1700" spc="-5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to</a:t>
            </a:r>
            <a:r>
              <a:rPr sz="1700" spc="-2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better</a:t>
            </a:r>
            <a:r>
              <a:rPr sz="1700" spc="-3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serve</a:t>
            </a:r>
            <a:r>
              <a:rPr sz="1700" spc="-3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our</a:t>
            </a:r>
            <a:r>
              <a:rPr sz="1700" spc="-2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members</a:t>
            </a:r>
            <a:r>
              <a:rPr sz="1700" spc="-3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spc="-25" dirty="0">
                <a:solidFill>
                  <a:srgbClr val="0D0D0D"/>
                </a:solidFill>
                <a:latin typeface="Franklin Gothic Book"/>
                <a:cs typeface="Franklin Gothic Book"/>
              </a:rPr>
              <a:t>and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our</a:t>
            </a:r>
            <a:r>
              <a:rPr sz="1700" spc="-4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communities.</a:t>
            </a:r>
            <a:r>
              <a:rPr sz="1700" spc="-6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Memorial</a:t>
            </a:r>
            <a:r>
              <a:rPr sz="1700" spc="-6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Hermann</a:t>
            </a:r>
            <a:r>
              <a:rPr sz="1700" spc="-4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has</a:t>
            </a:r>
            <a:r>
              <a:rPr sz="1700" spc="-5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been</a:t>
            </a:r>
            <a:r>
              <a:rPr sz="1700" spc="-4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helping</a:t>
            </a:r>
            <a:r>
              <a:rPr sz="1700" spc="-6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fellow</a:t>
            </a:r>
            <a:r>
              <a:rPr sz="1700" spc="-6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spc="-20" dirty="0">
                <a:solidFill>
                  <a:srgbClr val="0D0D0D"/>
                </a:solidFill>
                <a:latin typeface="Franklin Gothic Book"/>
                <a:cs typeface="Franklin Gothic Book"/>
              </a:rPr>
              <a:t>Texans</a:t>
            </a:r>
            <a:r>
              <a:rPr sz="1700" spc="-4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in</a:t>
            </a:r>
            <a:r>
              <a:rPr sz="1700" spc="-4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the</a:t>
            </a:r>
            <a:r>
              <a:rPr sz="1700" spc="-5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Houston</a:t>
            </a:r>
            <a:r>
              <a:rPr sz="1700" spc="-5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area</a:t>
            </a:r>
            <a:r>
              <a:rPr sz="1700" spc="-4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for</a:t>
            </a:r>
            <a:r>
              <a:rPr sz="1700" spc="-4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over</a:t>
            </a:r>
            <a:r>
              <a:rPr sz="1700" spc="-5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spc="-25" dirty="0">
                <a:solidFill>
                  <a:srgbClr val="0D0D0D"/>
                </a:solidFill>
                <a:latin typeface="Franklin Gothic Book"/>
                <a:cs typeface="Franklin Gothic Book"/>
              </a:rPr>
              <a:t>100 </a:t>
            </a:r>
            <a:r>
              <a:rPr sz="17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years.</a:t>
            </a:r>
            <a:endParaRPr sz="17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160"/>
              </a:spcBef>
            </a:pPr>
            <a:endParaRPr sz="1700">
              <a:latin typeface="Franklin Gothic Book"/>
              <a:cs typeface="Franklin Gothic Book"/>
            </a:endParaRPr>
          </a:p>
          <a:p>
            <a:pPr marL="355600" marR="110489" indent="-343535" algn="just">
              <a:lnSpc>
                <a:spcPct val="100000"/>
              </a:lnSpc>
            </a:pPr>
            <a:r>
              <a:rPr sz="1700" dirty="0">
                <a:solidFill>
                  <a:srgbClr val="001F5F"/>
                </a:solidFill>
                <a:latin typeface="Franklin Gothic Book"/>
                <a:cs typeface="Franklin Gothic Book"/>
              </a:rPr>
              <a:t>Access</a:t>
            </a:r>
            <a:r>
              <a:rPr sz="1700" spc="-65" dirty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01F5F"/>
                </a:solidFill>
                <a:latin typeface="Franklin Gothic Book"/>
                <a:cs typeface="Franklin Gothic Book"/>
              </a:rPr>
              <a:t>to</a:t>
            </a:r>
            <a:r>
              <a:rPr sz="1700" spc="-40" dirty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700" spc="-30" dirty="0">
                <a:solidFill>
                  <a:srgbClr val="001F5F"/>
                </a:solidFill>
                <a:latin typeface="Franklin Gothic Book"/>
                <a:cs typeface="Franklin Gothic Book"/>
              </a:rPr>
              <a:t>Top-</a:t>
            </a:r>
            <a:r>
              <a:rPr sz="1700" dirty="0">
                <a:solidFill>
                  <a:srgbClr val="001F5F"/>
                </a:solidFill>
                <a:latin typeface="Franklin Gothic Book"/>
                <a:cs typeface="Franklin Gothic Book"/>
              </a:rPr>
              <a:t>Notch</a:t>
            </a:r>
            <a:r>
              <a:rPr sz="1700" spc="-60" dirty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01F5F"/>
                </a:solidFill>
                <a:latin typeface="Franklin Gothic Book"/>
                <a:cs typeface="Franklin Gothic Book"/>
              </a:rPr>
              <a:t>Care</a:t>
            </a:r>
            <a:r>
              <a:rPr sz="1700" spc="-50" dirty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01F5F"/>
                </a:solidFill>
                <a:latin typeface="Franklin Gothic Book"/>
                <a:cs typeface="Franklin Gothic Book"/>
              </a:rPr>
              <a:t>with</a:t>
            </a:r>
            <a:r>
              <a:rPr sz="1700" spc="-65" dirty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01F5F"/>
                </a:solidFill>
                <a:latin typeface="Franklin Gothic Book"/>
                <a:cs typeface="Franklin Gothic Book"/>
              </a:rPr>
              <a:t>No</a:t>
            </a:r>
            <a:r>
              <a:rPr sz="1700" spc="-35" dirty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Franklin Gothic Book"/>
                <a:cs typeface="Franklin Gothic Book"/>
              </a:rPr>
              <a:t>Referrals.</a:t>
            </a:r>
            <a:r>
              <a:rPr sz="1700" spc="-60" dirty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The</a:t>
            </a:r>
            <a:r>
              <a:rPr sz="1700" spc="-4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Memorial</a:t>
            </a:r>
            <a:r>
              <a:rPr sz="1700" spc="-5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Hermann</a:t>
            </a:r>
            <a:r>
              <a:rPr sz="1700" spc="-3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Health</a:t>
            </a:r>
            <a:r>
              <a:rPr sz="1700" spc="-5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System</a:t>
            </a:r>
            <a:r>
              <a:rPr sz="1700" spc="-6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includes</a:t>
            </a:r>
            <a:r>
              <a:rPr sz="1700" spc="-4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over</a:t>
            </a:r>
            <a:r>
              <a:rPr sz="1700" spc="-4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spc="-45" dirty="0">
                <a:solidFill>
                  <a:srgbClr val="0D0D0D"/>
                </a:solidFill>
                <a:latin typeface="Franklin Gothic Book"/>
                <a:cs typeface="Franklin Gothic Book"/>
              </a:rPr>
              <a:t>17</a:t>
            </a:r>
            <a:r>
              <a:rPr sz="1700" spc="-2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hospitals,</a:t>
            </a:r>
            <a:r>
              <a:rPr sz="1700" spc="-6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spc="-25" dirty="0">
                <a:solidFill>
                  <a:srgbClr val="0D0D0D"/>
                </a:solidFill>
                <a:latin typeface="Franklin Gothic Book"/>
                <a:cs typeface="Franklin Gothic Book"/>
              </a:rPr>
              <a:t>70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clinics,</a:t>
            </a:r>
            <a:r>
              <a:rPr sz="1700" spc="-7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and</a:t>
            </a:r>
            <a:r>
              <a:rPr sz="1700" spc="-4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over</a:t>
            </a:r>
            <a:r>
              <a:rPr sz="1700" spc="-4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6,700</a:t>
            </a:r>
            <a:r>
              <a:rPr sz="1700" spc="-1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physicians.</a:t>
            </a:r>
            <a:r>
              <a:rPr sz="1700" spc="-6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And,</a:t>
            </a:r>
            <a:r>
              <a:rPr sz="1700" spc="-2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while</a:t>
            </a:r>
            <a:r>
              <a:rPr sz="1700" spc="-7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we</a:t>
            </a:r>
            <a:r>
              <a:rPr sz="1700" spc="-2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encourage</a:t>
            </a:r>
            <a:r>
              <a:rPr sz="1700" spc="-5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and</a:t>
            </a:r>
            <a:r>
              <a:rPr sz="1700" spc="-2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facilitate</a:t>
            </a:r>
            <a:r>
              <a:rPr sz="1700" spc="-7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establishing</a:t>
            </a:r>
            <a:r>
              <a:rPr sz="1700" spc="-5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a</a:t>
            </a:r>
            <a:r>
              <a:rPr sz="1700" spc="-3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relationship</a:t>
            </a:r>
            <a:r>
              <a:rPr sz="1700" spc="-6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with</a:t>
            </a:r>
            <a:r>
              <a:rPr sz="1700" spc="-5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spc="-20" dirty="0">
                <a:solidFill>
                  <a:srgbClr val="0D0D0D"/>
                </a:solidFill>
                <a:latin typeface="Franklin Gothic Book"/>
                <a:cs typeface="Franklin Gothic Book"/>
              </a:rPr>
              <a:t>your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PCP</a:t>
            </a:r>
            <a:r>
              <a:rPr sz="1700" spc="-3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to</a:t>
            </a:r>
            <a:r>
              <a:rPr sz="1700" spc="-3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coordinate</a:t>
            </a:r>
            <a:r>
              <a:rPr sz="1700" spc="-5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care,</a:t>
            </a:r>
            <a:r>
              <a:rPr sz="1700" spc="-3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when</a:t>
            </a:r>
            <a:r>
              <a:rPr sz="1700" spc="-4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you’re</a:t>
            </a:r>
            <a:r>
              <a:rPr sz="1700" spc="-4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in</a:t>
            </a:r>
            <a:r>
              <a:rPr sz="1700" spc="-3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our</a:t>
            </a:r>
            <a:r>
              <a:rPr sz="1700" spc="-3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network</a:t>
            </a:r>
            <a:r>
              <a:rPr sz="1700" spc="-2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there</a:t>
            </a:r>
            <a:r>
              <a:rPr sz="1700" spc="-4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are</a:t>
            </a:r>
            <a:r>
              <a:rPr sz="1700" spc="-3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no</a:t>
            </a:r>
            <a:r>
              <a:rPr sz="1700" spc="-3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referrals</a:t>
            </a:r>
            <a:r>
              <a:rPr sz="1700" spc="-4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needed</a:t>
            </a:r>
            <a:r>
              <a:rPr sz="1700" spc="-3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to</a:t>
            </a:r>
            <a:r>
              <a:rPr sz="1700" spc="-3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see</a:t>
            </a:r>
            <a:r>
              <a:rPr sz="1700" spc="-3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a</a:t>
            </a:r>
            <a:r>
              <a:rPr sz="1700" spc="-3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specialist.</a:t>
            </a:r>
            <a:endParaRPr sz="17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7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050"/>
              </a:spcBef>
            </a:pPr>
            <a:endParaRPr sz="1700">
              <a:latin typeface="Franklin Gothic Book"/>
              <a:cs typeface="Franklin Gothic Book"/>
            </a:endParaRPr>
          </a:p>
          <a:p>
            <a:pPr marL="355600" marR="5080" indent="-343535" algn="just">
              <a:lnSpc>
                <a:spcPct val="100000"/>
              </a:lnSpc>
            </a:pPr>
            <a:r>
              <a:rPr sz="1700" dirty="0">
                <a:solidFill>
                  <a:srgbClr val="001F5F"/>
                </a:solidFill>
                <a:latin typeface="Franklin Gothic Book"/>
                <a:cs typeface="Franklin Gothic Book"/>
              </a:rPr>
              <a:t>Care</a:t>
            </a:r>
            <a:r>
              <a:rPr sz="1700" spc="-40" dirty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Franklin Gothic Book"/>
                <a:cs typeface="Franklin Gothic Book"/>
              </a:rPr>
              <a:t>Coordination:</a:t>
            </a:r>
            <a:r>
              <a:rPr sz="1700" spc="-45" dirty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01F5F"/>
                </a:solidFill>
                <a:latin typeface="Franklin Gothic Book"/>
                <a:cs typeface="Franklin Gothic Book"/>
              </a:rPr>
              <a:t>Member</a:t>
            </a:r>
            <a:r>
              <a:rPr sz="1700" spc="-50" dirty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01F5F"/>
                </a:solidFill>
                <a:latin typeface="Franklin Gothic Book"/>
                <a:cs typeface="Franklin Gothic Book"/>
              </a:rPr>
              <a:t>–</a:t>
            </a:r>
            <a:r>
              <a:rPr sz="1700" spc="-5" dirty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01F5F"/>
                </a:solidFill>
                <a:latin typeface="Franklin Gothic Book"/>
                <a:cs typeface="Franklin Gothic Book"/>
              </a:rPr>
              <a:t>Physician</a:t>
            </a:r>
            <a:r>
              <a:rPr sz="1700" spc="-50" dirty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01F5F"/>
                </a:solidFill>
                <a:latin typeface="Franklin Gothic Book"/>
                <a:cs typeface="Franklin Gothic Book"/>
              </a:rPr>
              <a:t>–</a:t>
            </a:r>
            <a:r>
              <a:rPr sz="1700" spc="-10" dirty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01F5F"/>
                </a:solidFill>
                <a:latin typeface="Franklin Gothic Book"/>
                <a:cs typeface="Franklin Gothic Book"/>
              </a:rPr>
              <a:t>Pharmacy.</a:t>
            </a:r>
            <a:r>
              <a:rPr sz="1700" spc="-55" dirty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We</a:t>
            </a:r>
            <a:r>
              <a:rPr sz="1700" spc="-1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use</a:t>
            </a:r>
            <a:r>
              <a:rPr sz="17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proprietary</a:t>
            </a:r>
            <a:r>
              <a:rPr sz="1700" spc="-1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technology</a:t>
            </a:r>
            <a:r>
              <a:rPr sz="1700" spc="-6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that</a:t>
            </a:r>
            <a:r>
              <a:rPr sz="1700" spc="-2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efficiently</a:t>
            </a:r>
            <a:r>
              <a:rPr sz="1700" spc="-5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shares</a:t>
            </a:r>
            <a:r>
              <a:rPr sz="1700" spc="-2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valuable information</a:t>
            </a:r>
            <a:r>
              <a:rPr sz="1700" spc="-4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and</a:t>
            </a:r>
            <a:r>
              <a:rPr sz="1700" spc="-2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identifies</a:t>
            </a:r>
            <a:r>
              <a:rPr sz="1700" spc="-4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opportunities</a:t>
            </a:r>
            <a:r>
              <a:rPr sz="1700" spc="-5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for</a:t>
            </a:r>
            <a:r>
              <a:rPr sz="1700" spc="-1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value-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based</a:t>
            </a:r>
            <a:r>
              <a:rPr sz="1700" spc="-5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care</a:t>
            </a:r>
            <a:r>
              <a:rPr sz="1700" spc="-2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improvement.</a:t>
            </a:r>
            <a:endParaRPr sz="17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7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1700">
              <a:latin typeface="Franklin Gothic Book"/>
              <a:cs typeface="Franklin Gothic Book"/>
            </a:endParaRPr>
          </a:p>
          <a:p>
            <a:pPr marL="355600" marR="368300" indent="-343535">
              <a:lnSpc>
                <a:spcPct val="100000"/>
              </a:lnSpc>
            </a:pPr>
            <a:r>
              <a:rPr sz="1700" dirty="0">
                <a:solidFill>
                  <a:srgbClr val="001F5F"/>
                </a:solidFill>
                <a:latin typeface="Franklin Gothic Book"/>
                <a:cs typeface="Franklin Gothic Book"/>
              </a:rPr>
              <a:t>Growth</a:t>
            </a:r>
            <a:r>
              <a:rPr sz="1700" spc="-75" dirty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Franklin Gothic Book"/>
                <a:cs typeface="Franklin Gothic Book"/>
              </a:rPr>
              <a:t>Trajectory.</a:t>
            </a:r>
            <a:r>
              <a:rPr sz="1700" spc="-70" dirty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We</a:t>
            </a:r>
            <a:r>
              <a:rPr sz="1700" spc="-4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are</a:t>
            </a:r>
            <a:r>
              <a:rPr sz="1700" spc="-4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investing</a:t>
            </a:r>
            <a:r>
              <a:rPr sz="1700" spc="-7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in</a:t>
            </a:r>
            <a:r>
              <a:rPr sz="1700" spc="-4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our</a:t>
            </a:r>
            <a:r>
              <a:rPr sz="1700" spc="-3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products</a:t>
            </a:r>
            <a:r>
              <a:rPr sz="1700" spc="-5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and</a:t>
            </a:r>
            <a:r>
              <a:rPr sz="1700" spc="-3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our</a:t>
            </a:r>
            <a:r>
              <a:rPr sz="1700" spc="-4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broker</a:t>
            </a:r>
            <a:r>
              <a:rPr sz="1700" spc="-3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partners</a:t>
            </a:r>
            <a:r>
              <a:rPr sz="1700" spc="-5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to</a:t>
            </a:r>
            <a:r>
              <a:rPr sz="1700" spc="-4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significantly</a:t>
            </a:r>
            <a:r>
              <a:rPr sz="1700" spc="-8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drive</a:t>
            </a:r>
            <a:r>
              <a:rPr sz="1700" spc="-5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expansion</a:t>
            </a:r>
            <a:r>
              <a:rPr sz="1700" spc="-4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spc="-25" dirty="0">
                <a:solidFill>
                  <a:srgbClr val="0D0D0D"/>
                </a:solidFill>
                <a:latin typeface="Franklin Gothic Book"/>
                <a:cs typeface="Franklin Gothic Book"/>
              </a:rPr>
              <a:t>and </a:t>
            </a:r>
            <a:r>
              <a:rPr sz="17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growth.</a:t>
            </a:r>
            <a:endParaRPr sz="17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625599"/>
            <a:ext cx="10704195" cy="3592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Your</a:t>
            </a:r>
            <a:r>
              <a:rPr sz="2200" spc="-6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0D0D0D"/>
                </a:solidFill>
                <a:latin typeface="Franklin Gothic Book"/>
                <a:cs typeface="Franklin Gothic Book"/>
              </a:rPr>
              <a:t>plan</a:t>
            </a:r>
            <a:r>
              <a:rPr sz="2200" spc="-8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0D0D0D"/>
                </a:solidFill>
                <a:latin typeface="Franklin Gothic Book"/>
                <a:cs typeface="Franklin Gothic Book"/>
              </a:rPr>
              <a:t>includes</a:t>
            </a:r>
            <a:r>
              <a:rPr sz="2200" spc="-6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0D0D0D"/>
                </a:solidFill>
                <a:latin typeface="Franklin Gothic Book"/>
                <a:cs typeface="Franklin Gothic Book"/>
              </a:rPr>
              <a:t>over</a:t>
            </a:r>
            <a:r>
              <a:rPr sz="2200" spc="-6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200" spc="-20" dirty="0">
                <a:solidFill>
                  <a:srgbClr val="0D0D0D"/>
                </a:solidFill>
                <a:latin typeface="Franklin Gothic Book"/>
                <a:cs typeface="Franklin Gothic Book"/>
              </a:rPr>
              <a:t>17</a:t>
            </a:r>
            <a:r>
              <a:rPr sz="2200" spc="-6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0D0D0D"/>
                </a:solidFill>
                <a:latin typeface="Franklin Gothic Book"/>
                <a:cs typeface="Franklin Gothic Book"/>
              </a:rPr>
              <a:t>hospitals,</a:t>
            </a:r>
            <a:r>
              <a:rPr sz="2200" spc="-7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0D0D0D"/>
                </a:solidFill>
                <a:latin typeface="Franklin Gothic Book"/>
                <a:cs typeface="Franklin Gothic Book"/>
              </a:rPr>
              <a:t>70</a:t>
            </a:r>
            <a:r>
              <a:rPr sz="2200" spc="-7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0D0D0D"/>
                </a:solidFill>
                <a:latin typeface="Franklin Gothic Book"/>
                <a:cs typeface="Franklin Gothic Book"/>
              </a:rPr>
              <a:t>clinics,</a:t>
            </a:r>
            <a:r>
              <a:rPr sz="2200" spc="-7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0D0D0D"/>
                </a:solidFill>
                <a:latin typeface="Franklin Gothic Book"/>
                <a:cs typeface="Franklin Gothic Book"/>
              </a:rPr>
              <a:t>and</a:t>
            </a:r>
            <a:r>
              <a:rPr sz="2200" spc="-7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0D0D0D"/>
                </a:solidFill>
                <a:latin typeface="Franklin Gothic Book"/>
                <a:cs typeface="Franklin Gothic Book"/>
              </a:rPr>
              <a:t>over</a:t>
            </a:r>
            <a:r>
              <a:rPr sz="2200" spc="-5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0D0D0D"/>
                </a:solidFill>
                <a:latin typeface="Franklin Gothic Book"/>
                <a:cs typeface="Franklin Gothic Book"/>
              </a:rPr>
              <a:t>7,000</a:t>
            </a:r>
            <a:r>
              <a:rPr sz="2200" spc="-6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0D0D0D"/>
                </a:solidFill>
                <a:latin typeface="Franklin Gothic Book"/>
                <a:cs typeface="Franklin Gothic Book"/>
              </a:rPr>
              <a:t>physicians</a:t>
            </a:r>
            <a:r>
              <a:rPr sz="2200" spc="-7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0D0D0D"/>
                </a:solidFill>
                <a:latin typeface="Franklin Gothic Book"/>
                <a:cs typeface="Franklin Gothic Book"/>
              </a:rPr>
              <a:t>across</a:t>
            </a:r>
            <a:r>
              <a:rPr sz="2200" spc="-6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200" spc="-25" dirty="0">
                <a:solidFill>
                  <a:srgbClr val="0D0D0D"/>
                </a:solidFill>
                <a:latin typeface="Franklin Gothic Book"/>
                <a:cs typeface="Franklin Gothic Book"/>
              </a:rPr>
              <a:t>the </a:t>
            </a:r>
            <a:r>
              <a:rPr sz="2200" dirty="0">
                <a:solidFill>
                  <a:srgbClr val="0D0D0D"/>
                </a:solidFill>
                <a:latin typeface="Franklin Gothic Book"/>
                <a:cs typeface="Franklin Gothic Book"/>
              </a:rPr>
              <a:t>Memorial</a:t>
            </a:r>
            <a:r>
              <a:rPr sz="2200" spc="-4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0D0D0D"/>
                </a:solidFill>
                <a:latin typeface="Franklin Gothic Book"/>
                <a:cs typeface="Franklin Gothic Book"/>
              </a:rPr>
              <a:t>Hermann</a:t>
            </a:r>
            <a:r>
              <a:rPr sz="2200" spc="-3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0D0D0D"/>
                </a:solidFill>
                <a:latin typeface="Franklin Gothic Book"/>
                <a:cs typeface="Franklin Gothic Book"/>
              </a:rPr>
              <a:t>Health</a:t>
            </a:r>
            <a:r>
              <a:rPr sz="2200" spc="-4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0D0D0D"/>
                </a:solidFill>
                <a:latin typeface="Franklin Gothic Book"/>
                <a:cs typeface="Franklin Gothic Book"/>
              </a:rPr>
              <a:t>System.</a:t>
            </a:r>
            <a:r>
              <a:rPr sz="2200" spc="-3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0D0D0D"/>
                </a:solidFill>
                <a:latin typeface="Franklin Gothic Book"/>
                <a:cs typeface="Franklin Gothic Book"/>
              </a:rPr>
              <a:t>We</a:t>
            </a:r>
            <a:r>
              <a:rPr sz="2200" spc="-5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0D0D0D"/>
                </a:solidFill>
                <a:latin typeface="Franklin Gothic Book"/>
                <a:cs typeface="Franklin Gothic Book"/>
              </a:rPr>
              <a:t>also</a:t>
            </a:r>
            <a:r>
              <a:rPr sz="2200" spc="-4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0D0D0D"/>
                </a:solidFill>
                <a:latin typeface="Franklin Gothic Book"/>
                <a:cs typeface="Franklin Gothic Book"/>
              </a:rPr>
              <a:t>are</a:t>
            </a:r>
            <a:r>
              <a:rPr sz="2200" spc="-3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0D0D0D"/>
                </a:solidFill>
                <a:latin typeface="Franklin Gothic Book"/>
                <a:cs typeface="Franklin Gothic Book"/>
              </a:rPr>
              <a:t>partnered</a:t>
            </a:r>
            <a:r>
              <a:rPr sz="2200" spc="-2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0D0D0D"/>
                </a:solidFill>
                <a:latin typeface="Franklin Gothic Book"/>
                <a:cs typeface="Franklin Gothic Book"/>
              </a:rPr>
              <a:t>with</a:t>
            </a:r>
            <a:r>
              <a:rPr sz="2200" spc="-4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0D0D0D"/>
                </a:solidFill>
                <a:latin typeface="Franklin Gothic Book"/>
                <a:cs typeface="Franklin Gothic Book"/>
              </a:rPr>
              <a:t>a</a:t>
            </a:r>
            <a:r>
              <a:rPr sz="2200" spc="-5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0D0D0D"/>
                </a:solidFill>
                <a:latin typeface="Franklin Gothic Book"/>
                <a:cs typeface="Franklin Gothic Book"/>
              </a:rPr>
              <a:t>select</a:t>
            </a:r>
            <a:r>
              <a:rPr sz="2200" spc="-1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0D0D0D"/>
                </a:solidFill>
                <a:latin typeface="Franklin Gothic Book"/>
                <a:cs typeface="Franklin Gothic Book"/>
              </a:rPr>
              <a:t>group</a:t>
            </a:r>
            <a:r>
              <a:rPr sz="2200" spc="-5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0D0D0D"/>
                </a:solidFill>
                <a:latin typeface="Franklin Gothic Book"/>
                <a:cs typeface="Franklin Gothic Book"/>
              </a:rPr>
              <a:t>of</a:t>
            </a:r>
            <a:r>
              <a:rPr sz="2200" spc="-5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2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in-network providers.</a:t>
            </a:r>
            <a:endParaRPr sz="2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2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solidFill>
                  <a:srgbClr val="0D0D0D"/>
                </a:solidFill>
                <a:latin typeface="Franklin Gothic Book"/>
                <a:cs typeface="Franklin Gothic Book"/>
              </a:rPr>
              <a:t>Memorial</a:t>
            </a:r>
            <a:r>
              <a:rPr sz="2200" spc="-6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0D0D0D"/>
                </a:solidFill>
                <a:latin typeface="Franklin Gothic Book"/>
                <a:cs typeface="Franklin Gothic Book"/>
              </a:rPr>
              <a:t>Hermann’s</a:t>
            </a:r>
            <a:r>
              <a:rPr sz="2200" spc="-6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0D0D0D"/>
                </a:solidFill>
                <a:latin typeface="Franklin Gothic Book"/>
                <a:cs typeface="Franklin Gothic Book"/>
              </a:rPr>
              <a:t>Network</a:t>
            </a:r>
            <a:r>
              <a:rPr sz="2200" spc="-7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0D0D0D"/>
                </a:solidFill>
                <a:latin typeface="Franklin Gothic Book"/>
                <a:cs typeface="Franklin Gothic Book"/>
              </a:rPr>
              <a:t>includes</a:t>
            </a:r>
            <a:r>
              <a:rPr sz="2200" spc="-6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0D0D0D"/>
                </a:solidFill>
                <a:latin typeface="Franklin Gothic Book"/>
                <a:cs typeface="Franklin Gothic Book"/>
              </a:rPr>
              <a:t>the</a:t>
            </a:r>
            <a:r>
              <a:rPr sz="2200" spc="-4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22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following:</a:t>
            </a:r>
            <a:endParaRPr sz="2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2200">
              <a:latin typeface="Franklin Gothic Book"/>
              <a:cs typeface="Franklin Gothic Book"/>
            </a:endParaRPr>
          </a:p>
          <a:p>
            <a:pPr marL="917575" indent="-286385">
              <a:lnSpc>
                <a:spcPct val="100000"/>
              </a:lnSpc>
              <a:buFont typeface="Arial"/>
              <a:buChar char="•"/>
              <a:tabLst>
                <a:tab pos="917575" algn="l"/>
              </a:tabLst>
            </a:pP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Village</a:t>
            </a:r>
            <a:r>
              <a:rPr sz="1700" spc="-6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Medical</a:t>
            </a:r>
            <a:r>
              <a:rPr sz="1700" spc="-5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spc="-20" dirty="0">
                <a:solidFill>
                  <a:srgbClr val="0D0D0D"/>
                </a:solidFill>
                <a:latin typeface="Franklin Gothic Book"/>
                <a:cs typeface="Franklin Gothic Book"/>
              </a:rPr>
              <a:t>Group</a:t>
            </a:r>
            <a:endParaRPr sz="1700">
              <a:latin typeface="Franklin Gothic Book"/>
              <a:cs typeface="Franklin Gothic Book"/>
            </a:endParaRPr>
          </a:p>
          <a:p>
            <a:pPr marL="917575" indent="-286385">
              <a:lnSpc>
                <a:spcPct val="100000"/>
              </a:lnSpc>
              <a:buFont typeface="Arial"/>
              <a:buChar char="•"/>
              <a:tabLst>
                <a:tab pos="917575" algn="l"/>
              </a:tabLst>
            </a:pPr>
            <a:r>
              <a:rPr sz="1700" spc="-20" dirty="0">
                <a:solidFill>
                  <a:srgbClr val="0D0D0D"/>
                </a:solidFill>
                <a:latin typeface="Franklin Gothic Book"/>
                <a:cs typeface="Franklin Gothic Book"/>
              </a:rPr>
              <a:t>UTMB</a:t>
            </a:r>
            <a:endParaRPr sz="1700">
              <a:latin typeface="Franklin Gothic Book"/>
              <a:cs typeface="Franklin Gothic Book"/>
            </a:endParaRPr>
          </a:p>
          <a:p>
            <a:pPr marL="917575" indent="-286385">
              <a:lnSpc>
                <a:spcPct val="100000"/>
              </a:lnSpc>
              <a:buFont typeface="Arial"/>
              <a:buChar char="•"/>
              <a:tabLst>
                <a:tab pos="917575" algn="l"/>
              </a:tabLst>
            </a:pP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Unity</a:t>
            </a:r>
            <a:r>
              <a:rPr sz="1700" spc="-4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Physicians</a:t>
            </a:r>
            <a:endParaRPr sz="1700">
              <a:latin typeface="Franklin Gothic Book"/>
              <a:cs typeface="Franklin Gothic Book"/>
            </a:endParaRPr>
          </a:p>
          <a:p>
            <a:pPr marL="917575" indent="-286385">
              <a:lnSpc>
                <a:spcPct val="100000"/>
              </a:lnSpc>
              <a:buFont typeface="Arial"/>
              <a:buChar char="•"/>
              <a:tabLst>
                <a:tab pos="917575" algn="l"/>
              </a:tabLst>
            </a:pP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New</a:t>
            </a:r>
            <a:r>
              <a:rPr sz="1700" spc="-8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Wave</a:t>
            </a:r>
            <a:r>
              <a:rPr sz="1700" spc="-7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Physicians</a:t>
            </a:r>
            <a:endParaRPr sz="1700">
              <a:latin typeface="Franklin Gothic Book"/>
              <a:cs typeface="Franklin Gothic Book"/>
            </a:endParaRPr>
          </a:p>
          <a:p>
            <a:pPr marL="917575" indent="-286385">
              <a:lnSpc>
                <a:spcPct val="100000"/>
              </a:lnSpc>
              <a:buFont typeface="Arial"/>
              <a:buChar char="•"/>
              <a:tabLst>
                <a:tab pos="917575" algn="l"/>
              </a:tabLst>
            </a:pP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Northwest</a:t>
            </a:r>
            <a:r>
              <a:rPr sz="1700" spc="-65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Internal</a:t>
            </a:r>
            <a:r>
              <a:rPr sz="1700" spc="-60" dirty="0">
                <a:solidFill>
                  <a:srgbClr val="0D0D0D"/>
                </a:solidFill>
                <a:latin typeface="Franklin Gothic Book"/>
                <a:cs typeface="Franklin Gothic Book"/>
              </a:rPr>
              <a:t> </a:t>
            </a:r>
            <a:r>
              <a:rPr sz="17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Medicine</a:t>
            </a:r>
            <a:endParaRPr sz="1700">
              <a:latin typeface="Franklin Gothic Book"/>
              <a:cs typeface="Franklin Gothic Book"/>
            </a:endParaRPr>
          </a:p>
          <a:p>
            <a:pPr marL="917575" indent="-286385">
              <a:lnSpc>
                <a:spcPct val="100000"/>
              </a:lnSpc>
              <a:buFont typeface="Arial"/>
              <a:buChar char="•"/>
              <a:tabLst>
                <a:tab pos="917575" algn="l"/>
              </a:tabLst>
            </a:pPr>
            <a:r>
              <a:rPr sz="1700" dirty="0">
                <a:solidFill>
                  <a:srgbClr val="0D0D0D"/>
                </a:solidFill>
                <a:latin typeface="Franklin Gothic Book"/>
                <a:cs typeface="Franklin Gothic Book"/>
              </a:rPr>
              <a:t>UT</a:t>
            </a:r>
            <a:r>
              <a:rPr sz="1700" spc="-10" dirty="0">
                <a:solidFill>
                  <a:srgbClr val="0D0D0D"/>
                </a:solidFill>
                <a:latin typeface="Franklin Gothic Book"/>
                <a:cs typeface="Franklin Gothic Book"/>
              </a:rPr>
              <a:t> Physicians</a:t>
            </a:r>
            <a:endParaRPr sz="17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0"/>
              </a:lnSpc>
            </a:pPr>
            <a:r>
              <a:rPr dirty="0"/>
              <a:t>Experience</a:t>
            </a:r>
            <a:r>
              <a:rPr spc="20" dirty="0"/>
              <a:t> </a:t>
            </a:r>
            <a:r>
              <a:rPr dirty="0"/>
              <a:t>our</a:t>
            </a:r>
            <a:r>
              <a:rPr spc="55" dirty="0"/>
              <a:t> </a:t>
            </a:r>
            <a:r>
              <a:rPr dirty="0"/>
              <a:t>Medicare</a:t>
            </a:r>
            <a:r>
              <a:rPr spc="20" dirty="0"/>
              <a:t> </a:t>
            </a:r>
            <a:r>
              <a:rPr spc="-10" dirty="0"/>
              <a:t>Advantage.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">
              <a:lnSpc>
                <a:spcPts val="1190"/>
              </a:lnSpc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6168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95"/>
              </a:spcBef>
            </a:pPr>
            <a:r>
              <a:rPr dirty="0"/>
              <a:t>Memorial</a:t>
            </a:r>
            <a:r>
              <a:rPr spc="-85" dirty="0"/>
              <a:t> </a:t>
            </a:r>
            <a:r>
              <a:rPr dirty="0"/>
              <a:t>Hermann</a:t>
            </a:r>
            <a:r>
              <a:rPr spc="-70" dirty="0"/>
              <a:t> </a:t>
            </a:r>
            <a:r>
              <a:rPr dirty="0"/>
              <a:t>Provider</a:t>
            </a:r>
            <a:r>
              <a:rPr spc="-75" dirty="0"/>
              <a:t> </a:t>
            </a:r>
            <a:r>
              <a:rPr spc="-10" dirty="0"/>
              <a:t>Network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6860" y="671753"/>
            <a:ext cx="5905496" cy="561474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4819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Facilities</a:t>
            </a:r>
            <a:r>
              <a:rPr spc="-80" dirty="0"/>
              <a:t> </a:t>
            </a:r>
            <a:r>
              <a:rPr spc="-10" dirty="0"/>
              <a:t>Network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0"/>
              </a:lnSpc>
            </a:pPr>
            <a:r>
              <a:rPr dirty="0"/>
              <a:t>Experience</a:t>
            </a:r>
            <a:r>
              <a:rPr spc="20" dirty="0"/>
              <a:t> </a:t>
            </a:r>
            <a:r>
              <a:rPr dirty="0"/>
              <a:t>our</a:t>
            </a:r>
            <a:r>
              <a:rPr spc="55" dirty="0"/>
              <a:t> </a:t>
            </a:r>
            <a:r>
              <a:rPr dirty="0"/>
              <a:t>Medicare</a:t>
            </a:r>
            <a:r>
              <a:rPr spc="20" dirty="0"/>
              <a:t> </a:t>
            </a:r>
            <a:r>
              <a:rPr spc="-10" dirty="0"/>
              <a:t>Advantage.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">
              <a:lnSpc>
                <a:spcPts val="1190"/>
              </a:lnSpc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  <p:sp>
        <p:nvSpPr>
          <p:cNvPr id="4" name="object 4"/>
          <p:cNvSpPr txBox="1"/>
          <p:nvPr/>
        </p:nvSpPr>
        <p:spPr>
          <a:xfrm>
            <a:off x="778591" y="1574455"/>
            <a:ext cx="4253865" cy="304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461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Franklin Gothic Book"/>
                <a:cs typeface="Franklin Gothic Book"/>
              </a:rPr>
              <a:t>Memorial</a:t>
            </a:r>
            <a:r>
              <a:rPr sz="1800" spc="-6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Hermann</a:t>
            </a:r>
            <a:r>
              <a:rPr sz="1800" spc="-5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Advantage</a:t>
            </a:r>
            <a:r>
              <a:rPr sz="1800" spc="-5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is</a:t>
            </a:r>
            <a:r>
              <a:rPr sz="1800" spc="-6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backed</a:t>
            </a:r>
            <a:r>
              <a:rPr sz="1800" spc="-65" dirty="0">
                <a:latin typeface="Franklin Gothic Book"/>
                <a:cs typeface="Franklin Gothic Book"/>
              </a:rPr>
              <a:t> </a:t>
            </a:r>
            <a:r>
              <a:rPr sz="1800" spc="-25" dirty="0">
                <a:latin typeface="Franklin Gothic Book"/>
                <a:cs typeface="Franklin Gothic Book"/>
              </a:rPr>
              <a:t>by </a:t>
            </a:r>
            <a:r>
              <a:rPr sz="1800" dirty="0">
                <a:latin typeface="Franklin Gothic Book"/>
                <a:cs typeface="Franklin Gothic Book"/>
              </a:rPr>
              <a:t>the</a:t>
            </a:r>
            <a:r>
              <a:rPr sz="1800" spc="-6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Memorial</a:t>
            </a:r>
            <a:r>
              <a:rPr sz="1800" spc="-5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Hermann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Health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System</a:t>
            </a:r>
            <a:r>
              <a:rPr sz="1800" spc="-40" dirty="0">
                <a:latin typeface="Franklin Gothic Book"/>
                <a:cs typeface="Franklin Gothic Book"/>
              </a:rPr>
              <a:t> </a:t>
            </a:r>
            <a:r>
              <a:rPr sz="1800" spc="-50" dirty="0">
                <a:latin typeface="Franklin Gothic Book"/>
                <a:cs typeface="Franklin Gothic Book"/>
              </a:rPr>
              <a:t>—</a:t>
            </a:r>
            <a:endParaRPr sz="1800">
              <a:latin typeface="Franklin Gothic Book"/>
              <a:cs typeface="Franklin Gothic Book"/>
            </a:endParaRPr>
          </a:p>
          <a:p>
            <a:pPr marL="12700" marR="208915">
              <a:lnSpc>
                <a:spcPct val="100000"/>
              </a:lnSpc>
            </a:pPr>
            <a:r>
              <a:rPr sz="1800" dirty="0">
                <a:latin typeface="Franklin Gothic Book"/>
                <a:cs typeface="Franklin Gothic Book"/>
              </a:rPr>
              <a:t>a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trusted</a:t>
            </a:r>
            <a:r>
              <a:rPr sz="1800" spc="-3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name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in</a:t>
            </a:r>
            <a:r>
              <a:rPr sz="1800" spc="-4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Houston</a:t>
            </a:r>
            <a:r>
              <a:rPr sz="1800" spc="-4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health</a:t>
            </a:r>
            <a:r>
              <a:rPr sz="1800" spc="-3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care</a:t>
            </a:r>
            <a:r>
              <a:rPr sz="1800" spc="-50" dirty="0">
                <a:latin typeface="Franklin Gothic Book"/>
                <a:cs typeface="Franklin Gothic Book"/>
              </a:rPr>
              <a:t> </a:t>
            </a:r>
            <a:r>
              <a:rPr sz="1800" spc="-25" dirty="0">
                <a:latin typeface="Franklin Gothic Book"/>
                <a:cs typeface="Franklin Gothic Book"/>
              </a:rPr>
              <a:t>for </a:t>
            </a:r>
            <a:r>
              <a:rPr sz="1800" dirty="0">
                <a:latin typeface="Franklin Gothic Book"/>
                <a:cs typeface="Franklin Gothic Book"/>
              </a:rPr>
              <a:t>more</a:t>
            </a:r>
            <a:r>
              <a:rPr sz="1800" spc="-3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than</a:t>
            </a:r>
            <a:r>
              <a:rPr sz="1800" spc="-3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112</a:t>
            </a:r>
            <a:r>
              <a:rPr sz="1800" spc="-50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years.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80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Franklin Gothic Book"/>
                <a:cs typeface="Franklin Gothic Book"/>
              </a:rPr>
              <a:t>With</a:t>
            </a:r>
            <a:r>
              <a:rPr sz="1800" spc="-6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Memorial</a:t>
            </a:r>
            <a:r>
              <a:rPr sz="1800" spc="-6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Hermann</a:t>
            </a:r>
            <a:r>
              <a:rPr sz="1800" spc="-5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Advantage,</a:t>
            </a:r>
            <a:r>
              <a:rPr sz="1800" spc="-6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you</a:t>
            </a:r>
            <a:r>
              <a:rPr sz="1800" spc="-65" dirty="0">
                <a:latin typeface="Franklin Gothic Book"/>
                <a:cs typeface="Franklin Gothic Book"/>
              </a:rPr>
              <a:t> </a:t>
            </a:r>
            <a:r>
              <a:rPr sz="1800" spc="-25" dirty="0">
                <a:latin typeface="Franklin Gothic Book"/>
                <a:cs typeface="Franklin Gothic Book"/>
              </a:rPr>
              <a:t>get </a:t>
            </a:r>
            <a:r>
              <a:rPr sz="1800" dirty="0">
                <a:latin typeface="Franklin Gothic Book"/>
                <a:cs typeface="Franklin Gothic Book"/>
              </a:rPr>
              <a:t>a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high</a:t>
            </a:r>
            <a:r>
              <a:rPr sz="1800" spc="-3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level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of</a:t>
            </a:r>
            <a:r>
              <a:rPr sz="1800" spc="-4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care</a:t>
            </a:r>
            <a:r>
              <a:rPr sz="1800" spc="-5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near</a:t>
            </a:r>
            <a:r>
              <a:rPr sz="1800" spc="-4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where</a:t>
            </a:r>
            <a:r>
              <a:rPr sz="1800" spc="-4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you</a:t>
            </a:r>
            <a:r>
              <a:rPr sz="1800" spc="-3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live</a:t>
            </a:r>
            <a:r>
              <a:rPr sz="1800" spc="-50" dirty="0">
                <a:latin typeface="Franklin Gothic Book"/>
                <a:cs typeface="Franklin Gothic Book"/>
              </a:rPr>
              <a:t> </a:t>
            </a:r>
            <a:r>
              <a:rPr sz="1800" spc="-25" dirty="0">
                <a:latin typeface="Franklin Gothic Book"/>
                <a:cs typeface="Franklin Gothic Book"/>
              </a:rPr>
              <a:t>or </a:t>
            </a:r>
            <a:r>
              <a:rPr sz="1800" dirty="0">
                <a:latin typeface="Franklin Gothic Book"/>
                <a:cs typeface="Franklin Gothic Book"/>
              </a:rPr>
              <a:t>work,</a:t>
            </a:r>
            <a:r>
              <a:rPr sz="1800" spc="-5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because</a:t>
            </a:r>
            <a:r>
              <a:rPr sz="1800" spc="-6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Memorial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Hermann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spc="-25" dirty="0">
                <a:latin typeface="Franklin Gothic Book"/>
                <a:cs typeface="Franklin Gothic Book"/>
              </a:rPr>
              <a:t>has </a:t>
            </a:r>
            <a:r>
              <a:rPr sz="1800" dirty="0">
                <a:latin typeface="Franklin Gothic Book"/>
                <a:cs typeface="Franklin Gothic Book"/>
              </a:rPr>
              <a:t>numerous</a:t>
            </a:r>
            <a:r>
              <a:rPr sz="1800" spc="-6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facilities</a:t>
            </a:r>
            <a:r>
              <a:rPr sz="1800" spc="-50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throughout</a:t>
            </a:r>
            <a:r>
              <a:rPr sz="1800" spc="-70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Greater </a:t>
            </a:r>
            <a:r>
              <a:rPr sz="1800" dirty="0">
                <a:latin typeface="Franklin Gothic Book"/>
                <a:cs typeface="Franklin Gothic Book"/>
              </a:rPr>
              <a:t>Houston,</a:t>
            </a:r>
            <a:r>
              <a:rPr sz="1800" spc="-6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including</a:t>
            </a:r>
            <a:r>
              <a:rPr sz="1800" spc="-5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hospitals,</a:t>
            </a:r>
            <a:r>
              <a:rPr sz="1800" spc="-65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imaging </a:t>
            </a:r>
            <a:r>
              <a:rPr sz="1800" dirty="0">
                <a:latin typeface="Franklin Gothic Book"/>
                <a:cs typeface="Franklin Gothic Book"/>
              </a:rPr>
              <a:t>centers,</a:t>
            </a:r>
            <a:r>
              <a:rPr sz="1800" spc="-7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specialty</a:t>
            </a:r>
            <a:r>
              <a:rPr sz="1800" spc="-6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institutes</a:t>
            </a:r>
            <a:r>
              <a:rPr sz="1800" spc="-6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and</a:t>
            </a:r>
            <a:r>
              <a:rPr sz="1800" spc="-70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more.</a:t>
            </a:r>
            <a:endParaRPr sz="1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37661" y="5350484"/>
              <a:ext cx="2027974" cy="113344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80019" y="1541382"/>
            <a:ext cx="42481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FFFFFF"/>
                </a:solidFill>
              </a:rPr>
              <a:t>2026</a:t>
            </a:r>
            <a:r>
              <a:rPr sz="4000" spc="-60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Plan</a:t>
            </a:r>
            <a:r>
              <a:rPr sz="4000" spc="-95" dirty="0">
                <a:solidFill>
                  <a:srgbClr val="FFFFFF"/>
                </a:solidFill>
              </a:rPr>
              <a:t> </a:t>
            </a:r>
            <a:r>
              <a:rPr sz="4000" spc="-10" dirty="0">
                <a:solidFill>
                  <a:srgbClr val="FFFFFF"/>
                </a:solidFill>
              </a:rPr>
              <a:t>Benefits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1076848" y="2608268"/>
            <a:ext cx="417830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FFCD60"/>
                </a:solidFill>
                <a:latin typeface="Franklin Gothic Book"/>
                <a:cs typeface="Franklin Gothic Book"/>
              </a:rPr>
              <a:t>HMO</a:t>
            </a:r>
            <a:endParaRPr sz="24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24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CD60"/>
                </a:solidFill>
                <a:latin typeface="Franklin Gothic Book"/>
                <a:cs typeface="Franklin Gothic Book"/>
              </a:rPr>
              <a:t>MA</a:t>
            </a:r>
            <a:r>
              <a:rPr sz="2400" spc="-35" dirty="0">
                <a:solidFill>
                  <a:srgbClr val="FFCD60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FFCD60"/>
                </a:solidFill>
                <a:latin typeface="Franklin Gothic Book"/>
                <a:cs typeface="Franklin Gothic Book"/>
              </a:rPr>
              <a:t>Only</a:t>
            </a:r>
            <a:r>
              <a:rPr sz="2400" spc="-65" dirty="0">
                <a:solidFill>
                  <a:srgbClr val="FFCD60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FFCD60"/>
                </a:solidFill>
                <a:latin typeface="Franklin Gothic Book"/>
                <a:cs typeface="Franklin Gothic Book"/>
              </a:rPr>
              <a:t>(Prime</a:t>
            </a:r>
            <a:r>
              <a:rPr sz="2400" spc="-70" dirty="0">
                <a:solidFill>
                  <a:srgbClr val="FFCD60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FFCD60"/>
                </a:solidFill>
                <a:latin typeface="Franklin Gothic Book"/>
                <a:cs typeface="Franklin Gothic Book"/>
              </a:rPr>
              <a:t>Value</a:t>
            </a:r>
            <a:r>
              <a:rPr sz="2400" spc="-65" dirty="0">
                <a:solidFill>
                  <a:srgbClr val="FFCD60"/>
                </a:solidFill>
                <a:latin typeface="Franklin Gothic Book"/>
                <a:cs typeface="Franklin Gothic Book"/>
              </a:rPr>
              <a:t> </a:t>
            </a:r>
            <a:r>
              <a:rPr sz="2400" spc="-10" dirty="0">
                <a:solidFill>
                  <a:srgbClr val="FFCD60"/>
                </a:solidFill>
                <a:latin typeface="Franklin Gothic Book"/>
                <a:cs typeface="Franklin Gothic Book"/>
              </a:rPr>
              <a:t>Plan)</a:t>
            </a:r>
            <a:endParaRPr sz="24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24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CD60"/>
                </a:solidFill>
                <a:latin typeface="Franklin Gothic Book"/>
                <a:cs typeface="Franklin Gothic Book"/>
              </a:rPr>
              <a:t>Dual</a:t>
            </a:r>
            <a:r>
              <a:rPr sz="2400" spc="-35" dirty="0">
                <a:solidFill>
                  <a:srgbClr val="FFCD60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FFCD60"/>
                </a:solidFill>
                <a:latin typeface="Franklin Gothic Book"/>
                <a:cs typeface="Franklin Gothic Book"/>
              </a:rPr>
              <a:t>Special</a:t>
            </a:r>
            <a:r>
              <a:rPr sz="2400" spc="-45" dirty="0">
                <a:solidFill>
                  <a:srgbClr val="FFCD60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FFCD60"/>
                </a:solidFill>
                <a:latin typeface="Franklin Gothic Book"/>
                <a:cs typeface="Franklin Gothic Book"/>
              </a:rPr>
              <a:t>Needs</a:t>
            </a:r>
            <a:r>
              <a:rPr sz="2400" spc="-40" dirty="0">
                <a:solidFill>
                  <a:srgbClr val="FFCD60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FFCD60"/>
                </a:solidFill>
                <a:latin typeface="Franklin Gothic Book"/>
                <a:cs typeface="Franklin Gothic Book"/>
              </a:rPr>
              <a:t>Plan</a:t>
            </a:r>
            <a:r>
              <a:rPr sz="2400" spc="-35" dirty="0">
                <a:solidFill>
                  <a:srgbClr val="FFCD60"/>
                </a:solidFill>
                <a:latin typeface="Franklin Gothic Book"/>
                <a:cs typeface="Franklin Gothic Book"/>
              </a:rPr>
              <a:t> </a:t>
            </a:r>
            <a:r>
              <a:rPr sz="2400" spc="-10" dirty="0">
                <a:solidFill>
                  <a:srgbClr val="FFCD60"/>
                </a:solidFill>
                <a:latin typeface="Franklin Gothic Book"/>
                <a:cs typeface="Franklin Gothic Book"/>
              </a:rPr>
              <a:t>(DSNP)</a:t>
            </a:r>
            <a:endParaRPr sz="24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1248" rIns="0" bIns="0" rtlCol="0">
            <a:spAutoFit/>
          </a:bodyPr>
          <a:lstStyle/>
          <a:p>
            <a:pPr marL="474980">
              <a:lnSpc>
                <a:spcPct val="100000"/>
              </a:lnSpc>
              <a:spcBef>
                <a:spcPts val="95"/>
              </a:spcBef>
            </a:pPr>
            <a:r>
              <a:rPr dirty="0"/>
              <a:t>Plan</a:t>
            </a:r>
            <a:r>
              <a:rPr spc="-45" dirty="0"/>
              <a:t> </a:t>
            </a:r>
            <a:r>
              <a:rPr spc="-10" dirty="0"/>
              <a:t>Information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30"/>
              </a:lnSpc>
            </a:pPr>
            <a:r>
              <a:rPr dirty="0"/>
              <a:t>Experience</a:t>
            </a:r>
            <a:r>
              <a:rPr spc="20" dirty="0"/>
              <a:t> </a:t>
            </a:r>
            <a:r>
              <a:rPr dirty="0"/>
              <a:t>our</a:t>
            </a:r>
            <a:r>
              <a:rPr spc="55" dirty="0"/>
              <a:t> </a:t>
            </a:r>
            <a:r>
              <a:rPr dirty="0"/>
              <a:t>Medicare</a:t>
            </a:r>
            <a:r>
              <a:rPr spc="20" dirty="0"/>
              <a:t> </a:t>
            </a:r>
            <a:r>
              <a:rPr spc="-10" dirty="0"/>
              <a:t>Advantage.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687908"/>
              </p:ext>
            </p:extLst>
          </p:nvPr>
        </p:nvGraphicFramePr>
        <p:xfrm>
          <a:off x="733878" y="1605175"/>
          <a:ext cx="10384790" cy="4304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9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0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0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19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1800" spc="-10" dirty="0">
                          <a:latin typeface="Franklin Gothic Medium"/>
                          <a:cs typeface="Franklin Gothic Medium"/>
                        </a:rPr>
                        <a:t>Benefit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84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810895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HMO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Plan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84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6ED47"/>
                    </a:solidFill>
                  </a:tcPr>
                </a:tc>
                <a:tc>
                  <a:txBody>
                    <a:bodyPr/>
                    <a:lstStyle/>
                    <a:p>
                      <a:pPr marL="854710" marR="311785" indent="-5365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Prime</a:t>
                      </a:r>
                      <a:r>
                        <a:rPr sz="18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Value</a:t>
                      </a:r>
                      <a:r>
                        <a:rPr sz="1800" spc="-5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MA</a:t>
                      </a:r>
                      <a:r>
                        <a:rPr sz="1800" spc="-3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Only </a:t>
                      </a: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HMO</a:t>
                      </a:r>
                      <a:r>
                        <a:rPr sz="1800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Plan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8730"/>
                    </a:solidFill>
                  </a:tcPr>
                </a:tc>
                <a:tc>
                  <a:txBody>
                    <a:bodyPr/>
                    <a:lstStyle/>
                    <a:p>
                      <a:pPr marL="356870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What</a:t>
                      </a:r>
                      <a:r>
                        <a:rPr sz="1800" spc="-5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you</a:t>
                      </a:r>
                      <a:r>
                        <a:rPr sz="1800" spc="-3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dirty="0">
                          <a:latin typeface="Franklin Gothic Medium"/>
                          <a:cs typeface="Franklin Gothic Medium"/>
                        </a:rPr>
                        <a:t>should</a:t>
                      </a:r>
                      <a:r>
                        <a:rPr sz="18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800" spc="-20" dirty="0">
                          <a:latin typeface="Franklin Gothic Medium"/>
                          <a:cs typeface="Franklin Gothic Medium"/>
                        </a:rPr>
                        <a:t>know</a:t>
                      </a:r>
                      <a:endParaRPr sz="18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84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075">
                <a:tc>
                  <a:txBody>
                    <a:bodyPr/>
                    <a:lstStyle/>
                    <a:p>
                      <a:pPr marL="67945">
                        <a:lnSpc>
                          <a:spcPts val="1635"/>
                        </a:lnSpc>
                      </a:pPr>
                      <a:r>
                        <a:rPr sz="1400" dirty="0">
                          <a:latin typeface="Franklin Gothic Medium"/>
                          <a:cs typeface="Franklin Gothic Medium"/>
                        </a:rPr>
                        <a:t>Plan</a:t>
                      </a:r>
                      <a:r>
                        <a:rPr sz="1400" spc="-3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10" dirty="0">
                          <a:latin typeface="Franklin Gothic Medium"/>
                          <a:cs typeface="Franklin Gothic Medium"/>
                        </a:rPr>
                        <a:t>Counties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Harris,</a:t>
                      </a:r>
                      <a:r>
                        <a:rPr sz="1300" spc="-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Montgomery,</a:t>
                      </a:r>
                      <a:r>
                        <a:rPr sz="1300" spc="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Fort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Bend,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Brazoria,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Galveston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Liberty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Harris,</a:t>
                      </a:r>
                      <a:r>
                        <a:rPr sz="1300" spc="-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Montgomery,</a:t>
                      </a:r>
                      <a:r>
                        <a:rPr sz="1300" spc="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Fort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Bend,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Brazoria,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Galveston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Liberty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110">
                <a:tc>
                  <a:txBody>
                    <a:bodyPr/>
                    <a:lstStyle/>
                    <a:p>
                      <a:pPr marL="67945">
                        <a:lnSpc>
                          <a:spcPts val="1635"/>
                        </a:lnSpc>
                      </a:pPr>
                      <a:r>
                        <a:rPr sz="1400" dirty="0">
                          <a:latin typeface="Franklin Gothic Medium"/>
                          <a:cs typeface="Franklin Gothic Medium"/>
                        </a:rPr>
                        <a:t>Monthly</a:t>
                      </a:r>
                      <a:r>
                        <a:rPr sz="1400" spc="-4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10" dirty="0">
                          <a:latin typeface="Franklin Gothic Medium"/>
                          <a:cs typeface="Franklin Gothic Medium"/>
                        </a:rPr>
                        <a:t>Premium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3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pay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$0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20"/>
                        </a:lnSpc>
                      </a:pP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3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pay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$0</a:t>
                      </a:r>
                      <a:endParaRPr sz="1300" dirty="0">
                        <a:latin typeface="Franklin Gothic Book"/>
                        <a:cs typeface="Franklin Gothic Book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Includes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$175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 Part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B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refund</a:t>
                      </a:r>
                      <a:endParaRPr sz="13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In</a:t>
                      </a:r>
                      <a:r>
                        <a:rPr sz="13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addition,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3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must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keep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paying</a:t>
                      </a:r>
                      <a:r>
                        <a:rPr sz="13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your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  <a:p>
                      <a:pPr marL="67945" marR="545465">
                        <a:lnSpc>
                          <a:spcPct val="114599"/>
                        </a:lnSpc>
                        <a:spcBef>
                          <a:spcPts val="15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Medicare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Part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B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premium.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–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Only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applies</a:t>
                      </a:r>
                      <a:r>
                        <a:rPr sz="13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3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HMO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Plan.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marL="67945">
                        <a:lnSpc>
                          <a:spcPts val="1635"/>
                        </a:lnSpc>
                      </a:pPr>
                      <a:r>
                        <a:rPr sz="1400" spc="-10" dirty="0">
                          <a:latin typeface="Franklin Gothic Medium"/>
                          <a:cs typeface="Franklin Gothic Medium"/>
                        </a:rPr>
                        <a:t>Deductible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No</a:t>
                      </a:r>
                      <a:r>
                        <a:rPr sz="1300" spc="-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deductible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No</a:t>
                      </a:r>
                      <a:r>
                        <a:rPr sz="1300" spc="-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deductible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These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plans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do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not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have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medical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deductible.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1435">
                <a:tc>
                  <a:txBody>
                    <a:bodyPr/>
                    <a:lstStyle/>
                    <a:p>
                      <a:pPr marL="67945" marR="247015">
                        <a:lnSpc>
                          <a:spcPts val="168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Franklin Gothic Medium"/>
                          <a:cs typeface="Franklin Gothic Medium"/>
                        </a:rPr>
                        <a:t>Maximum</a:t>
                      </a:r>
                      <a:r>
                        <a:rPr sz="1400" spc="-2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dirty="0">
                          <a:latin typeface="Franklin Gothic Medium"/>
                          <a:cs typeface="Franklin Gothic Medium"/>
                        </a:rPr>
                        <a:t>Out-</a:t>
                      </a:r>
                      <a:r>
                        <a:rPr sz="1400" spc="-10" dirty="0">
                          <a:latin typeface="Franklin Gothic Medium"/>
                          <a:cs typeface="Franklin Gothic Medium"/>
                        </a:rPr>
                        <a:t>of-Pocket Responsibility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  <a:p>
                      <a:pPr marL="68580" marR="114300" indent="43815">
                        <a:lnSpc>
                          <a:spcPct val="103299"/>
                        </a:lnSpc>
                        <a:spcBef>
                          <a:spcPts val="95"/>
                        </a:spcBef>
                      </a:pPr>
                      <a:r>
                        <a:rPr sz="1200" i="1" dirty="0">
                          <a:latin typeface="Franklin Gothic Medium"/>
                          <a:cs typeface="Franklin Gothic Medium"/>
                        </a:rPr>
                        <a:t>(does</a:t>
                      </a:r>
                      <a:r>
                        <a:rPr sz="1200" i="1" spc="-3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200" i="1" dirty="0">
                          <a:latin typeface="Franklin Gothic Medium"/>
                          <a:cs typeface="Franklin Gothic Medium"/>
                        </a:rPr>
                        <a:t>not</a:t>
                      </a:r>
                      <a:r>
                        <a:rPr sz="1200" i="1" spc="-1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200" i="1" dirty="0">
                          <a:latin typeface="Franklin Gothic Medium"/>
                          <a:cs typeface="Franklin Gothic Medium"/>
                        </a:rPr>
                        <a:t>include</a:t>
                      </a:r>
                      <a:r>
                        <a:rPr sz="1200" i="1" spc="-35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200" i="1" spc="-10" dirty="0">
                          <a:latin typeface="Franklin Gothic Medium"/>
                          <a:cs typeface="Franklin Gothic Medium"/>
                        </a:rPr>
                        <a:t>prescription drugs)</a:t>
                      </a:r>
                      <a:endParaRPr sz="12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3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pay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no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more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than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$3,400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annually.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3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pay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no</a:t>
                      </a:r>
                      <a:r>
                        <a:rPr sz="13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more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than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$3,950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annually.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This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is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most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3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pay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for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copays,</a:t>
                      </a:r>
                      <a:endParaRPr sz="1300" dirty="0">
                        <a:latin typeface="Franklin Gothic Book"/>
                        <a:cs typeface="Franklin Gothic Book"/>
                      </a:endParaRPr>
                    </a:p>
                    <a:p>
                      <a:pPr marL="68580" marR="123825">
                        <a:lnSpc>
                          <a:spcPct val="114999"/>
                        </a:lnSpc>
                        <a:spcBef>
                          <a:spcPts val="10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coinsurance,</a:t>
                      </a:r>
                      <a:r>
                        <a:rPr sz="13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3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other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costs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for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medical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services</a:t>
                      </a:r>
                      <a:r>
                        <a:rPr sz="13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for</a:t>
                      </a:r>
                      <a:r>
                        <a:rPr sz="13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3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2026</a:t>
                      </a:r>
                      <a:r>
                        <a:rPr sz="1300" spc="-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10" dirty="0">
                          <a:latin typeface="Franklin Gothic Book"/>
                          <a:cs typeface="Franklin Gothic Book"/>
                        </a:rPr>
                        <a:t>calendar 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year.</a:t>
                      </a:r>
                      <a:endParaRPr sz="13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44b30c6d-ebff-4bd0-9ba4-5d8d72e347e9}" enabled="0" method="" siteId="{44b30c6d-ebff-4bd0-9ba4-5d8d72e347e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3605</Words>
  <Application>Microsoft Office PowerPoint</Application>
  <PresentationFormat>Widescreen</PresentationFormat>
  <Paragraphs>536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Corbel</vt:lpstr>
      <vt:lpstr>Franklin Gothic Book</vt:lpstr>
      <vt:lpstr>Franklin Gothic Medium</vt:lpstr>
      <vt:lpstr>Times New Roman</vt:lpstr>
      <vt:lpstr>Office Theme</vt:lpstr>
      <vt:lpstr>MEMORIAL HERMANN MEDICARE ADVANTAGE 2026 HMO PLANS</vt:lpstr>
      <vt:lpstr>Meeting Agenda</vt:lpstr>
      <vt:lpstr>Are you qualified for Memorial Hermann Advantage?</vt:lpstr>
      <vt:lpstr>Medicare Advantage Qualifications</vt:lpstr>
      <vt:lpstr>Our WHY</vt:lpstr>
      <vt:lpstr>Memorial Hermann Provider Network</vt:lpstr>
      <vt:lpstr>Facilities Network</vt:lpstr>
      <vt:lpstr>2026 Plan Benefits</vt:lpstr>
      <vt:lpstr>Plan Information</vt:lpstr>
      <vt:lpstr>Plan Information Cont.</vt:lpstr>
      <vt:lpstr>Plan Information Cont.</vt:lpstr>
      <vt:lpstr>Plan Information Cont.</vt:lpstr>
      <vt:lpstr>Plan Information Cont.</vt:lpstr>
      <vt:lpstr>Plan Information Cont.</vt:lpstr>
      <vt:lpstr>Plan Information Cont.</vt:lpstr>
      <vt:lpstr>SUPPLEMENTAL BENEFIT INFORMATION</vt:lpstr>
      <vt:lpstr>Dental</vt:lpstr>
      <vt:lpstr>Transportation</vt:lpstr>
      <vt:lpstr>Meals</vt:lpstr>
      <vt:lpstr>Flexible Spending Card</vt:lpstr>
      <vt:lpstr>PHARMACY</vt:lpstr>
      <vt:lpstr>Prescription Drug Coverage Plan Highlights</vt:lpstr>
      <vt:lpstr>MHHP Prescription Highlights</vt:lpstr>
      <vt:lpstr>HMO Initial Coverage: Retail Cost-Sharing</vt:lpstr>
      <vt:lpstr>Mail Order Cost-Share- Costco Mail Order</vt:lpstr>
      <vt:lpstr>VALUE-ADDED PROGRAMS</vt:lpstr>
      <vt:lpstr>Silver&amp;Fit® Fitness Program</vt:lpstr>
      <vt:lpstr>Healthy Advantage Wellness Program</vt:lpstr>
      <vt:lpstr>DUAL ADVANTAGE HMO (D-SNP)</vt:lpstr>
      <vt:lpstr>D-SNP Plan</vt:lpstr>
      <vt:lpstr>D-SNP: What’s New for 2026</vt:lpstr>
      <vt:lpstr>D-SNP Benefits</vt:lpstr>
      <vt:lpstr>D-SNP Benefits</vt:lpstr>
      <vt:lpstr>Language Support Services</vt:lpstr>
      <vt:lpstr>Language Support Services</vt:lpstr>
      <vt:lpstr>Questions?</vt:lpstr>
    </vt:vector>
  </TitlesOfParts>
  <Company>Memorial Hermann Healthcare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Memorial Hermann Medicare Advantage Jefferson HMO Plan</dc:title>
  <dc:creator>Huddleston, Ashten</dc:creator>
  <cp:lastModifiedBy>Huddleston, Ashten</cp:lastModifiedBy>
  <cp:revision>1</cp:revision>
  <dcterms:created xsi:type="dcterms:W3CDTF">2025-10-02T15:49:44Z</dcterms:created>
  <dcterms:modified xsi:type="dcterms:W3CDTF">2025-10-02T15:59:43Z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0x010100EC3B494D732AD04BA9EE1279E4AD1027</vt:lpwstr>
  </property>
  <property fmtid="{D5CDD505-2E9C-101B-9397-08002B2CF9AE}" pid="3" name="Created">
    <vt:filetime>2025-08-22T00:00:00Z</vt:filetime>
  </property>
  <property fmtid="{D5CDD505-2E9C-101B-9397-08002B2CF9AE}" pid="4" name="Creator">
    <vt:lpwstr>Acrobat PDFMaker 25 for PowerPoint</vt:lpwstr>
  </property>
  <property fmtid="{D5CDD505-2E9C-101B-9397-08002B2CF9AE}" pid="5" name="LastSaved">
    <vt:filetime>2025-10-02T00:00:00Z</vt:filetime>
  </property>
  <property fmtid="{D5CDD505-2E9C-101B-9397-08002B2CF9AE}" pid="6" name="Producer">
    <vt:lpwstr>Adobe PDF Library 25.1.150</vt:lpwstr>
  </property>
</Properties>
</file>